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33" r:id="rId1"/>
  </p:sldMasterIdLst>
  <p:notesMasterIdLst>
    <p:notesMasterId r:id="rId164"/>
  </p:notesMasterIdLst>
  <p:handoutMasterIdLst>
    <p:handoutMasterId r:id="rId165"/>
  </p:handoutMasterIdLst>
  <p:sldIdLst>
    <p:sldId id="361" r:id="rId2"/>
    <p:sldId id="517" r:id="rId3"/>
    <p:sldId id="518" r:id="rId4"/>
    <p:sldId id="519" r:id="rId5"/>
    <p:sldId id="670" r:id="rId6"/>
    <p:sldId id="522" r:id="rId7"/>
    <p:sldId id="524" r:id="rId8"/>
    <p:sldId id="525" r:id="rId9"/>
    <p:sldId id="683" r:id="rId10"/>
    <p:sldId id="684" r:id="rId11"/>
    <p:sldId id="527" r:id="rId12"/>
    <p:sldId id="528" r:id="rId13"/>
    <p:sldId id="529" r:id="rId14"/>
    <p:sldId id="530" r:id="rId15"/>
    <p:sldId id="531" r:id="rId16"/>
    <p:sldId id="532" r:id="rId17"/>
    <p:sldId id="533" r:id="rId18"/>
    <p:sldId id="534" r:id="rId19"/>
    <p:sldId id="535" r:id="rId20"/>
    <p:sldId id="536" r:id="rId21"/>
    <p:sldId id="671" r:id="rId22"/>
    <p:sldId id="537" r:id="rId23"/>
    <p:sldId id="538" r:id="rId24"/>
    <p:sldId id="539" r:id="rId25"/>
    <p:sldId id="540" r:id="rId26"/>
    <p:sldId id="541" r:id="rId27"/>
    <p:sldId id="542" r:id="rId28"/>
    <p:sldId id="543" r:id="rId29"/>
    <p:sldId id="544" r:id="rId30"/>
    <p:sldId id="545" r:id="rId31"/>
    <p:sldId id="546" r:id="rId32"/>
    <p:sldId id="691" r:id="rId33"/>
    <p:sldId id="547" r:id="rId34"/>
    <p:sldId id="548" r:id="rId35"/>
    <p:sldId id="549" r:id="rId36"/>
    <p:sldId id="551" r:id="rId37"/>
    <p:sldId id="552" r:id="rId38"/>
    <p:sldId id="553" r:id="rId39"/>
    <p:sldId id="554" r:id="rId40"/>
    <p:sldId id="650" r:id="rId41"/>
    <p:sldId id="627" r:id="rId42"/>
    <p:sldId id="692" r:id="rId43"/>
    <p:sldId id="555" r:id="rId44"/>
    <p:sldId id="556" r:id="rId45"/>
    <p:sldId id="557" r:id="rId46"/>
    <p:sldId id="558" r:id="rId47"/>
    <p:sldId id="559" r:id="rId48"/>
    <p:sldId id="707" r:id="rId49"/>
    <p:sldId id="708" r:id="rId50"/>
    <p:sldId id="560" r:id="rId51"/>
    <p:sldId id="709" r:id="rId52"/>
    <p:sldId id="561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69" r:id="rId61"/>
    <p:sldId id="570" r:id="rId62"/>
    <p:sldId id="572" r:id="rId63"/>
    <p:sldId id="573" r:id="rId64"/>
    <p:sldId id="574" r:id="rId65"/>
    <p:sldId id="575" r:id="rId66"/>
    <p:sldId id="580" r:id="rId67"/>
    <p:sldId id="576" r:id="rId68"/>
    <p:sldId id="577" r:id="rId69"/>
    <p:sldId id="578" r:id="rId70"/>
    <p:sldId id="652" r:id="rId71"/>
    <p:sldId id="653" r:id="rId72"/>
    <p:sldId id="654" r:id="rId73"/>
    <p:sldId id="584" r:id="rId74"/>
    <p:sldId id="633" r:id="rId75"/>
    <p:sldId id="655" r:id="rId76"/>
    <p:sldId id="656" r:id="rId77"/>
    <p:sldId id="583" r:id="rId78"/>
    <p:sldId id="628" r:id="rId79"/>
    <p:sldId id="634" r:id="rId80"/>
    <p:sldId id="629" r:id="rId81"/>
    <p:sldId id="657" r:id="rId82"/>
    <p:sldId id="658" r:id="rId83"/>
    <p:sldId id="659" r:id="rId84"/>
    <p:sldId id="710" r:id="rId85"/>
    <p:sldId id="711" r:id="rId86"/>
    <p:sldId id="585" r:id="rId87"/>
    <p:sldId id="586" r:id="rId88"/>
    <p:sldId id="587" r:id="rId89"/>
    <p:sldId id="588" r:id="rId90"/>
    <p:sldId id="590" r:id="rId91"/>
    <p:sldId id="591" r:id="rId92"/>
    <p:sldId id="592" r:id="rId93"/>
    <p:sldId id="593" r:id="rId94"/>
    <p:sldId id="595" r:id="rId95"/>
    <p:sldId id="596" r:id="rId96"/>
    <p:sldId id="594" r:id="rId97"/>
    <p:sldId id="669" r:id="rId98"/>
    <p:sldId id="599" r:id="rId99"/>
    <p:sldId id="660" r:id="rId100"/>
    <p:sldId id="661" r:id="rId101"/>
    <p:sldId id="662" r:id="rId102"/>
    <p:sldId id="663" r:id="rId103"/>
    <p:sldId id="664" r:id="rId104"/>
    <p:sldId id="668" r:id="rId105"/>
    <p:sldId id="665" r:id="rId106"/>
    <p:sldId id="666" r:id="rId107"/>
    <p:sldId id="667" r:id="rId108"/>
    <p:sldId id="598" r:id="rId109"/>
    <p:sldId id="636" r:id="rId110"/>
    <p:sldId id="637" r:id="rId111"/>
    <p:sldId id="638" r:id="rId112"/>
    <p:sldId id="641" r:id="rId113"/>
    <p:sldId id="639" r:id="rId114"/>
    <p:sldId id="600" r:id="rId115"/>
    <p:sldId id="601" r:id="rId116"/>
    <p:sldId id="602" r:id="rId117"/>
    <p:sldId id="603" r:id="rId118"/>
    <p:sldId id="604" r:id="rId119"/>
    <p:sldId id="694" r:id="rId120"/>
    <p:sldId id="697" r:id="rId121"/>
    <p:sldId id="698" r:id="rId122"/>
    <p:sldId id="696" r:id="rId123"/>
    <p:sldId id="597" r:id="rId124"/>
    <p:sldId id="695" r:id="rId125"/>
    <p:sldId id="582" r:id="rId126"/>
    <p:sldId id="699" r:id="rId127"/>
    <p:sldId id="700" r:id="rId128"/>
    <p:sldId id="701" r:id="rId129"/>
    <p:sldId id="702" r:id="rId130"/>
    <p:sldId id="703" r:id="rId131"/>
    <p:sldId id="704" r:id="rId132"/>
    <p:sldId id="705" r:id="rId133"/>
    <p:sldId id="706" r:id="rId134"/>
    <p:sldId id="635" r:id="rId135"/>
    <p:sldId id="642" r:id="rId136"/>
    <p:sldId id="643" r:id="rId137"/>
    <p:sldId id="644" r:id="rId138"/>
    <p:sldId id="645" r:id="rId139"/>
    <p:sldId id="646" r:id="rId140"/>
    <p:sldId id="648" r:id="rId141"/>
    <p:sldId id="649" r:id="rId142"/>
    <p:sldId id="605" r:id="rId143"/>
    <p:sldId id="607" r:id="rId144"/>
    <p:sldId id="606" r:id="rId145"/>
    <p:sldId id="681" r:id="rId146"/>
    <p:sldId id="674" r:id="rId147"/>
    <p:sldId id="675" r:id="rId148"/>
    <p:sldId id="608" r:id="rId149"/>
    <p:sldId id="677" r:id="rId150"/>
    <p:sldId id="679" r:id="rId151"/>
    <p:sldId id="678" r:id="rId152"/>
    <p:sldId id="676" r:id="rId153"/>
    <p:sldId id="673" r:id="rId154"/>
    <p:sldId id="685" r:id="rId155"/>
    <p:sldId id="614" r:id="rId156"/>
    <p:sldId id="616" r:id="rId157"/>
    <p:sldId id="615" r:id="rId158"/>
    <p:sldId id="687" r:id="rId159"/>
    <p:sldId id="690" r:id="rId160"/>
    <p:sldId id="689" r:id="rId161"/>
    <p:sldId id="688" r:id="rId162"/>
    <p:sldId id="363" r:id="rId163"/>
  </p:sldIdLst>
  <p:sldSz cx="12192000" cy="6858000"/>
  <p:notesSz cx="6858000" cy="9144000"/>
  <p:embeddedFontLst>
    <p:embeddedFont>
      <p:font typeface="Arial Unicode MS" panose="020B0604020202020204" pitchFamily="50" charset="-127"/>
      <p:regular r:id="rId166"/>
    </p:embeddedFont>
    <p:embeddedFont>
      <p:font typeface="KoPubWorld돋움체 Bold" panose="00000800000000000000" pitchFamily="2" charset="-127"/>
      <p:bold r:id="rId167"/>
    </p:embeddedFont>
    <p:embeddedFont>
      <p:font typeface="KoPub돋움체 Medium" panose="020B0600000101010101" charset="-127"/>
      <p:regular r:id="rId168"/>
    </p:embeddedFont>
    <p:embeddedFont>
      <p:font typeface="나눔스퀘어" panose="020B0600000101010101" pitchFamily="50" charset="-127"/>
      <p:regular r:id="rId169"/>
    </p:embeddedFont>
    <p:embeddedFont>
      <p:font typeface="나눔스퀘어 Bold" panose="020B0600000101010101" pitchFamily="50" charset="-127"/>
      <p:bold r:id="rId170"/>
    </p:embeddedFont>
    <p:embeddedFont>
      <p:font typeface="나눔스퀘어_ac ExtraBold" panose="020B0600000101010101" pitchFamily="50" charset="-127"/>
      <p:bold r:id="rId171"/>
    </p:embeddedFont>
    <p:embeddedFont>
      <p:font typeface="맑은 고딕" panose="020B0503020000020004" pitchFamily="50" charset="-127"/>
      <p:regular r:id="rId172"/>
      <p:bold r:id="rId173"/>
    </p:embeddedFont>
    <p:embeddedFont>
      <p:font typeface="Bauhaus 93" panose="04030905020B02020C02" pitchFamily="82" charset="0"/>
      <p:regular r:id="rId174"/>
    </p:embeddedFont>
    <p:embeddedFont>
      <p:font typeface="Calibri" panose="020F0502020204030204" pitchFamily="34" charset="0"/>
      <p:regular r:id="rId175"/>
      <p:bold r:id="rId176"/>
      <p:italic r:id="rId177"/>
      <p:boldItalic r:id="rId178"/>
    </p:embeddedFont>
    <p:embeddedFont>
      <p:font typeface="Calibri Light" panose="020F0302020204030204" pitchFamily="34" charset="0"/>
      <p:regular r:id="rId179"/>
      <p:italic r:id="rId18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184"/>
    <a:srgbClr val="03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9" autoAdjust="0"/>
    <p:restoredTop sz="92080" autoAdjust="0"/>
  </p:normalViewPr>
  <p:slideViewPr>
    <p:cSldViewPr snapToGrid="0">
      <p:cViewPr varScale="1">
        <p:scale>
          <a:sx n="145" d="100"/>
          <a:sy n="145" d="100"/>
        </p:scale>
        <p:origin x="1008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49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2.fntdata"/><Relationship Id="rId17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9.fntdata"/><Relationship Id="rId179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E68D40-8D99-4D02-8A89-8690A062C4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2DFCF2-F7E9-4FA1-8F03-4623695596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BA20-B1B2-4FE8-BF21-ECC6855E4C0A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4F2CFD-C8E5-43A2-91F1-2E249E4CA3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74555C-435E-439D-9666-9915B41B1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5E4ED-10F2-43E7-AB57-D9EEA42EA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8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E92E4-BA8F-4E36-8E37-341F46ACEA66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730E3-813E-4955-97C7-1B5BD2940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5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30E3-813E-4955-97C7-1B5BD2940A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7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GetObject</a:t>
            </a:r>
            <a:r>
              <a:rPr lang="en-US" altLang="ko-KR" dirty="0"/>
              <a:t>(new3ABD5-D70A-438B-8A42-9841C4DB88AFB8) -&gt; </a:t>
            </a:r>
            <a:r>
              <a:rPr lang="en-US" altLang="ko-KR" dirty="0" err="1"/>
              <a:t>WScript.Shell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30E3-813E-4955-97C7-1B5BD2940AA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30E3-813E-4955-97C7-1B5BD2940AA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5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30E3-813E-4955-97C7-1B5BD2940AA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7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6786-8BEA-463C-BF29-5A55903FDEAD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D16B-CA08-41FB-8452-0BB8D2EDB7C0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7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0691-FB99-43BF-A2B2-99A07F707B71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44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A15D66-0C9F-472F-B242-195B00994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1" t="34558" b="35018"/>
          <a:stretch/>
        </p:blipFill>
        <p:spPr>
          <a:xfrm rot="10800000">
            <a:off x="0" y="5829300"/>
            <a:ext cx="749429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6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CEC5113-B596-4187-BEAF-736A435680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67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3BCD334-6C03-4347-AB14-4B77AD1BC13D}"/>
              </a:ext>
            </a:extLst>
          </p:cNvPr>
          <p:cNvSpPr txBox="1">
            <a:spLocks/>
          </p:cNvSpPr>
          <p:nvPr userDrawn="1"/>
        </p:nvSpPr>
        <p:spPr>
          <a:xfrm>
            <a:off x="476075" y="996126"/>
            <a:ext cx="9185511" cy="4716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j-cs"/>
              </a:defRPr>
            </a:lvl1pPr>
          </a:lstStyle>
          <a:p>
            <a:endParaRPr lang="en-US" sz="19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10D954-988E-4934-A0E9-BA08C1763A71}"/>
              </a:ext>
            </a:extLst>
          </p:cNvPr>
          <p:cNvSpPr/>
          <p:nvPr userDrawn="1"/>
        </p:nvSpPr>
        <p:spPr>
          <a:xfrm>
            <a:off x="0" y="6478438"/>
            <a:ext cx="12192000" cy="37956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n>
                <a:noFill/>
              </a:ln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287FB1-4F4C-4629-9AB4-BC47B7090193}"/>
              </a:ext>
            </a:extLst>
          </p:cNvPr>
          <p:cNvCxnSpPr/>
          <p:nvPr userDrawn="1"/>
        </p:nvCxnSpPr>
        <p:spPr>
          <a:xfrm>
            <a:off x="347859" y="0"/>
            <a:ext cx="0" cy="36576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812371F-9309-4385-B81B-6DFA0CFD17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238" y="1136985"/>
            <a:ext cx="10944143" cy="4878984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1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1600" b="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14350" marR="0" indent="-171450" algn="l" defTabSz="685800" rtl="0" eaLnBrk="1" fontAlgn="auto" latinLnBrk="1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857250" marR="0" indent="-171450" algn="l" defTabSz="685800" rtl="0" eaLnBrk="1" fontAlgn="auto" latinLnBrk="1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00150" marR="0" indent="-171450" algn="l" defTabSz="685800" rtl="0" eaLnBrk="1" fontAlgn="auto" latinLnBrk="1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543050" marR="0" indent="-171450" algn="l" defTabSz="685800" rtl="0" eaLnBrk="1" fontAlgn="auto" latinLnBrk="1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6956E4E-3DF6-46C1-88E3-455F5C92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82880"/>
            <a:ext cx="9185511" cy="47163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spc="0">
                <a:solidFill>
                  <a:schemeClr val="bg1"/>
                </a:solidFill>
                <a:latin typeface="KoPubWorld돋움체 Bold" panose="00000800000000000000" pitchFamily="2" charset="-127"/>
                <a:ea typeface="KoPub돋움체_Pro Medium" panose="00000600000000000000"/>
                <a:cs typeface="KoPubWorld돋움체 Bold" panose="00000800000000000000" pitchFamily="2" charset="-127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F77B3-F13B-41C9-BA7F-CFC39F146BF4}"/>
              </a:ext>
            </a:extLst>
          </p:cNvPr>
          <p:cNvSpPr/>
          <p:nvPr userDrawn="1"/>
        </p:nvSpPr>
        <p:spPr>
          <a:xfrm>
            <a:off x="10219512" y="350837"/>
            <a:ext cx="197248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350" b="1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KoPub돋움체_Pro Medium" panose="00000600000000000000"/>
              </a:rPr>
              <a:t>1 Day</a:t>
            </a:r>
            <a:endParaRPr lang="ko-KR" altLang="en-US" sz="1350" b="1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KoPub돋움체_Pro Medium" panose="0000060000000000000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7D71E6-88F2-480F-8415-49DD338B63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7895" y="6565357"/>
            <a:ext cx="1405259" cy="205725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A446E69-4D72-4110-A984-C6085B3D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486" y="6496606"/>
            <a:ext cx="1045029" cy="365125"/>
          </a:xfrm>
        </p:spPr>
        <p:txBody>
          <a:bodyPr/>
          <a:lstStyle>
            <a:lvl1pPr algn="ctr">
              <a:defRPr/>
            </a:lvl1pPr>
          </a:lstStyle>
          <a:p>
            <a:fld id="{33E924D2-905D-4DB2-A111-42D7BB3C96AB}" type="slidenum">
              <a:rPr lang="ko-KR" altLang="en-US" smtClean="0"/>
              <a:pPr/>
              <a:t>‹#›</a:t>
            </a:fld>
            <a:r>
              <a:rPr lang="en-US" altLang="ko-KR" dirty="0"/>
              <a:t>/148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573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E1487E-CA1C-482D-B267-7D58A9D1F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6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FC69-E088-456B-886D-C771DC4865FF}"/>
              </a:ext>
            </a:extLst>
          </p:cNvPr>
          <p:cNvSpPr/>
          <p:nvPr userDrawn="1"/>
        </p:nvSpPr>
        <p:spPr>
          <a:xfrm>
            <a:off x="350031" y="1058400"/>
            <a:ext cx="11497847" cy="363600"/>
          </a:xfrm>
          <a:prstGeom prst="rect">
            <a:avLst/>
          </a:prstGeom>
          <a:solidFill>
            <a:srgbClr val="001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350" b="1" dirty="0">
              <a:ln>
                <a:noFill/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4316F5-B05E-4FD4-A7DF-7F8DF91C52E5}"/>
              </a:ext>
            </a:extLst>
          </p:cNvPr>
          <p:cNvSpPr txBox="1">
            <a:spLocks/>
          </p:cNvSpPr>
          <p:nvPr userDrawn="1"/>
        </p:nvSpPr>
        <p:spPr>
          <a:xfrm>
            <a:off x="476075" y="1058400"/>
            <a:ext cx="9185511" cy="3636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j-cs"/>
              </a:defRPr>
            </a:lvl1pPr>
          </a:lstStyle>
          <a:p>
            <a:endParaRPr lang="en-US" sz="19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3BCD334-6C03-4347-AB14-4B77AD1BC13D}"/>
              </a:ext>
            </a:extLst>
          </p:cNvPr>
          <p:cNvSpPr txBox="1">
            <a:spLocks/>
          </p:cNvSpPr>
          <p:nvPr userDrawn="1"/>
        </p:nvSpPr>
        <p:spPr>
          <a:xfrm>
            <a:off x="476075" y="996126"/>
            <a:ext cx="9185511" cy="4716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j-cs"/>
              </a:defRPr>
            </a:lvl1pPr>
          </a:lstStyle>
          <a:p>
            <a:endParaRPr lang="en-US" sz="1950" dirty="0"/>
          </a:p>
        </p:txBody>
      </p:sp>
      <p:sp>
        <p:nvSpPr>
          <p:cNvPr id="17" name="텍스트 개체 틀 25">
            <a:extLst>
              <a:ext uri="{FF2B5EF4-FFF2-40B4-BE49-F238E27FC236}">
                <a16:creationId xmlns:a16="http://schemas.microsoft.com/office/drawing/2014/main" id="{D117EC51-988A-4B56-80C3-60BAB69FE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006" y="1098270"/>
            <a:ext cx="8931164" cy="278243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KoPubWorld돋움체 Bold" panose="00000800000000000000" pitchFamily="2" charset="-127"/>
                <a:ea typeface="KoPub돋움체_Pro Medium" panose="00000600000000000000"/>
                <a:cs typeface="KoPubWorld돋움체 Bold" panose="000008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AC00E4-6BC2-40B4-82AE-23A70C9B3C85}"/>
              </a:ext>
            </a:extLst>
          </p:cNvPr>
          <p:cNvSpPr/>
          <p:nvPr userDrawn="1"/>
        </p:nvSpPr>
        <p:spPr>
          <a:xfrm>
            <a:off x="0" y="6478438"/>
            <a:ext cx="12192000" cy="37956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n>
                <a:noFill/>
              </a:ln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AA88F0-9830-4653-A924-776F396185C9}"/>
              </a:ext>
            </a:extLst>
          </p:cNvPr>
          <p:cNvCxnSpPr/>
          <p:nvPr userDrawn="1"/>
        </p:nvCxnSpPr>
        <p:spPr>
          <a:xfrm>
            <a:off x="347859" y="0"/>
            <a:ext cx="0" cy="36576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47F1EA-09FB-4280-BA7E-390E1C48919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238" y="1725873"/>
            <a:ext cx="10944143" cy="4379102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ClrTx/>
              <a:buSzPct val="90000"/>
              <a:buFontTx/>
              <a:buBlip>
                <a:blip r:embed="rId3"/>
              </a:buBlip>
              <a:defRPr lang="ko-KR" altLang="en-US" sz="1600" b="0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00075" indent="-257175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§"/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113" indent="-214313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§"/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43013" indent="-214313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§"/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585913" indent="-214313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§"/>
              <a:defRPr sz="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5D433AB-91B5-4B3E-ADCC-07C5FA4F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82880"/>
            <a:ext cx="9185511" cy="47163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spc="0">
                <a:solidFill>
                  <a:schemeClr val="bg1"/>
                </a:solidFill>
                <a:latin typeface="KoPubWorld돋움체 Bold" panose="00000800000000000000" pitchFamily="2" charset="-127"/>
                <a:ea typeface="KoPub돋움체_Pro Medium" panose="00000600000000000000"/>
                <a:cs typeface="KoPubWorld돋움체 Bold" panose="00000800000000000000" pitchFamily="2" charset="-127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3D8CDC-6DF1-4C50-B801-0C839041B5D5}"/>
              </a:ext>
            </a:extLst>
          </p:cNvPr>
          <p:cNvSpPr/>
          <p:nvPr userDrawn="1"/>
        </p:nvSpPr>
        <p:spPr>
          <a:xfrm>
            <a:off x="10219512" y="350837"/>
            <a:ext cx="197248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350" b="1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KoPub돋움체_Pro Medium" panose="00000600000000000000"/>
              </a:rPr>
              <a:t>1 Day</a:t>
            </a:r>
            <a:endParaRPr lang="ko-KR" altLang="en-US" sz="1350" b="1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KoPub돋움체_Pro Medium" panose="0000060000000000000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8587B5-F82E-438F-9A3C-3CACA32C0B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7895" y="6565357"/>
            <a:ext cx="1405259" cy="205725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CEC01A2-8B99-45C9-9C8E-AC09AAB1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486" y="6496606"/>
            <a:ext cx="1045029" cy="365125"/>
          </a:xfrm>
        </p:spPr>
        <p:txBody>
          <a:bodyPr/>
          <a:lstStyle>
            <a:lvl1pPr algn="ctr">
              <a:defRPr/>
            </a:lvl1pPr>
          </a:lstStyle>
          <a:p>
            <a:fld id="{33E924D2-905D-4DB2-A111-42D7BB3C96AB}" type="slidenum">
              <a:rPr lang="ko-KR" altLang="en-US" smtClean="0"/>
              <a:pPr/>
              <a:t>‹#›</a:t>
            </a:fld>
            <a:r>
              <a:rPr lang="en-US" altLang="ko-KR" dirty="0"/>
              <a:t>/148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910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1D7F708-4E5F-474B-B3F4-3C5125580F65}"/>
              </a:ext>
            </a:extLst>
          </p:cNvPr>
          <p:cNvSpPr/>
          <p:nvPr userDrawn="1"/>
        </p:nvSpPr>
        <p:spPr>
          <a:xfrm rot="5400000">
            <a:off x="8816696" y="4451896"/>
            <a:ext cx="190522" cy="3831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AD3276-567E-425C-834C-7F4E5D89AEC8}"/>
              </a:ext>
            </a:extLst>
          </p:cNvPr>
          <p:cNvSpPr/>
          <p:nvPr userDrawn="1"/>
        </p:nvSpPr>
        <p:spPr>
          <a:xfrm>
            <a:off x="8821380" y="4550033"/>
            <a:ext cx="70532" cy="153888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FA2BB9B-B184-411C-98F1-32630DBAF3DD}"/>
              </a:ext>
            </a:extLst>
          </p:cNvPr>
          <p:cNvSpPr/>
          <p:nvPr userDrawn="1"/>
        </p:nvSpPr>
        <p:spPr>
          <a:xfrm>
            <a:off x="9796949" y="4971742"/>
            <a:ext cx="122963" cy="92222"/>
          </a:xfrm>
          <a:custGeom>
            <a:avLst/>
            <a:gdLst>
              <a:gd name="connsiteX0" fmla="*/ 35718 w 139274"/>
              <a:gd name="connsiteY0" fmla="*/ 33338 h 139274"/>
              <a:gd name="connsiteX1" fmla="*/ 72017 w 139274"/>
              <a:gd name="connsiteY1" fmla="*/ 69637 h 139274"/>
              <a:gd name="connsiteX2" fmla="*/ 35718 w 139274"/>
              <a:gd name="connsiteY2" fmla="*/ 105936 h 139274"/>
              <a:gd name="connsiteX3" fmla="*/ 72019 w 139274"/>
              <a:gd name="connsiteY3" fmla="*/ 105936 h 139274"/>
              <a:gd name="connsiteX4" fmla="*/ 108318 w 139274"/>
              <a:gd name="connsiteY4" fmla="*/ 69637 h 139274"/>
              <a:gd name="connsiteX5" fmla="*/ 72019 w 139274"/>
              <a:gd name="connsiteY5" fmla="*/ 33338 h 139274"/>
              <a:gd name="connsiteX6" fmla="*/ 18452 w 139274"/>
              <a:gd name="connsiteY6" fmla="*/ 0 h 139274"/>
              <a:gd name="connsiteX7" fmla="*/ 120822 w 139274"/>
              <a:gd name="connsiteY7" fmla="*/ 0 h 139274"/>
              <a:gd name="connsiteX8" fmla="*/ 139274 w 139274"/>
              <a:gd name="connsiteY8" fmla="*/ 18452 h 139274"/>
              <a:gd name="connsiteX9" fmla="*/ 139274 w 139274"/>
              <a:gd name="connsiteY9" fmla="*/ 120822 h 139274"/>
              <a:gd name="connsiteX10" fmla="*/ 120822 w 139274"/>
              <a:gd name="connsiteY10" fmla="*/ 139274 h 139274"/>
              <a:gd name="connsiteX11" fmla="*/ 18452 w 139274"/>
              <a:gd name="connsiteY11" fmla="*/ 139274 h 139274"/>
              <a:gd name="connsiteX12" fmla="*/ 0 w 139274"/>
              <a:gd name="connsiteY12" fmla="*/ 120822 h 139274"/>
              <a:gd name="connsiteX13" fmla="*/ 0 w 139274"/>
              <a:gd name="connsiteY13" fmla="*/ 18452 h 139274"/>
              <a:gd name="connsiteX14" fmla="*/ 18452 w 139274"/>
              <a:gd name="connsiteY14" fmla="*/ 0 h 1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274" h="139274">
                <a:moveTo>
                  <a:pt x="35718" y="33338"/>
                </a:moveTo>
                <a:lnTo>
                  <a:pt x="72017" y="69637"/>
                </a:lnTo>
                <a:lnTo>
                  <a:pt x="35718" y="105936"/>
                </a:lnTo>
                <a:lnTo>
                  <a:pt x="72019" y="105936"/>
                </a:lnTo>
                <a:lnTo>
                  <a:pt x="108318" y="69637"/>
                </a:lnTo>
                <a:lnTo>
                  <a:pt x="72019" y="33338"/>
                </a:lnTo>
                <a:close/>
                <a:moveTo>
                  <a:pt x="18452" y="0"/>
                </a:moveTo>
                <a:lnTo>
                  <a:pt x="120822" y="0"/>
                </a:lnTo>
                <a:cubicBezTo>
                  <a:pt x="131013" y="0"/>
                  <a:pt x="139274" y="8261"/>
                  <a:pt x="139274" y="18452"/>
                </a:cubicBezTo>
                <a:lnTo>
                  <a:pt x="139274" y="120822"/>
                </a:lnTo>
                <a:cubicBezTo>
                  <a:pt x="139274" y="131013"/>
                  <a:pt x="131013" y="139274"/>
                  <a:pt x="120822" y="139274"/>
                </a:cubicBezTo>
                <a:lnTo>
                  <a:pt x="18452" y="139274"/>
                </a:lnTo>
                <a:cubicBezTo>
                  <a:pt x="8261" y="139274"/>
                  <a:pt x="0" y="131013"/>
                  <a:pt x="0" y="120822"/>
                </a:cubicBezTo>
                <a:lnTo>
                  <a:pt x="0" y="18452"/>
                </a:lnTo>
                <a:cubicBezTo>
                  <a:pt x="0" y="8261"/>
                  <a:pt x="8261" y="0"/>
                  <a:pt x="18452" y="0"/>
                </a:cubicBezTo>
                <a:close/>
              </a:path>
            </a:pathLst>
          </a:cu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B4815F4-B0A1-4DFC-9E59-9C4527A3CB4E}"/>
              </a:ext>
            </a:extLst>
          </p:cNvPr>
          <p:cNvSpPr/>
          <p:nvPr userDrawn="1"/>
        </p:nvSpPr>
        <p:spPr>
          <a:xfrm>
            <a:off x="10124812" y="4971742"/>
            <a:ext cx="122963" cy="92222"/>
          </a:xfrm>
          <a:custGeom>
            <a:avLst/>
            <a:gdLst>
              <a:gd name="connsiteX0" fmla="*/ 35718 w 139274"/>
              <a:gd name="connsiteY0" fmla="*/ 33338 h 139274"/>
              <a:gd name="connsiteX1" fmla="*/ 72017 w 139274"/>
              <a:gd name="connsiteY1" fmla="*/ 69637 h 139274"/>
              <a:gd name="connsiteX2" fmla="*/ 35718 w 139274"/>
              <a:gd name="connsiteY2" fmla="*/ 105936 h 139274"/>
              <a:gd name="connsiteX3" fmla="*/ 72019 w 139274"/>
              <a:gd name="connsiteY3" fmla="*/ 105936 h 139274"/>
              <a:gd name="connsiteX4" fmla="*/ 108318 w 139274"/>
              <a:gd name="connsiteY4" fmla="*/ 69637 h 139274"/>
              <a:gd name="connsiteX5" fmla="*/ 72019 w 139274"/>
              <a:gd name="connsiteY5" fmla="*/ 33338 h 139274"/>
              <a:gd name="connsiteX6" fmla="*/ 18452 w 139274"/>
              <a:gd name="connsiteY6" fmla="*/ 0 h 139274"/>
              <a:gd name="connsiteX7" fmla="*/ 120822 w 139274"/>
              <a:gd name="connsiteY7" fmla="*/ 0 h 139274"/>
              <a:gd name="connsiteX8" fmla="*/ 139274 w 139274"/>
              <a:gd name="connsiteY8" fmla="*/ 18452 h 139274"/>
              <a:gd name="connsiteX9" fmla="*/ 139274 w 139274"/>
              <a:gd name="connsiteY9" fmla="*/ 120822 h 139274"/>
              <a:gd name="connsiteX10" fmla="*/ 120822 w 139274"/>
              <a:gd name="connsiteY10" fmla="*/ 139274 h 139274"/>
              <a:gd name="connsiteX11" fmla="*/ 18452 w 139274"/>
              <a:gd name="connsiteY11" fmla="*/ 139274 h 139274"/>
              <a:gd name="connsiteX12" fmla="*/ 0 w 139274"/>
              <a:gd name="connsiteY12" fmla="*/ 120822 h 139274"/>
              <a:gd name="connsiteX13" fmla="*/ 0 w 139274"/>
              <a:gd name="connsiteY13" fmla="*/ 18452 h 139274"/>
              <a:gd name="connsiteX14" fmla="*/ 18452 w 139274"/>
              <a:gd name="connsiteY14" fmla="*/ 0 h 1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274" h="139274">
                <a:moveTo>
                  <a:pt x="35718" y="33338"/>
                </a:moveTo>
                <a:lnTo>
                  <a:pt x="72017" y="69637"/>
                </a:lnTo>
                <a:lnTo>
                  <a:pt x="35718" y="105936"/>
                </a:lnTo>
                <a:lnTo>
                  <a:pt x="72019" y="105936"/>
                </a:lnTo>
                <a:lnTo>
                  <a:pt x="108318" y="69637"/>
                </a:lnTo>
                <a:lnTo>
                  <a:pt x="72019" y="33338"/>
                </a:lnTo>
                <a:close/>
                <a:moveTo>
                  <a:pt x="18452" y="0"/>
                </a:moveTo>
                <a:lnTo>
                  <a:pt x="120822" y="0"/>
                </a:lnTo>
                <a:cubicBezTo>
                  <a:pt x="131013" y="0"/>
                  <a:pt x="139274" y="8261"/>
                  <a:pt x="139274" y="18452"/>
                </a:cubicBezTo>
                <a:lnTo>
                  <a:pt x="139274" y="120822"/>
                </a:lnTo>
                <a:cubicBezTo>
                  <a:pt x="139274" y="131013"/>
                  <a:pt x="131013" y="139274"/>
                  <a:pt x="120822" y="139274"/>
                </a:cubicBezTo>
                <a:lnTo>
                  <a:pt x="18452" y="139274"/>
                </a:lnTo>
                <a:cubicBezTo>
                  <a:pt x="8261" y="139274"/>
                  <a:pt x="0" y="131013"/>
                  <a:pt x="0" y="120822"/>
                </a:cubicBezTo>
                <a:lnTo>
                  <a:pt x="0" y="18452"/>
                </a:lnTo>
                <a:cubicBezTo>
                  <a:pt x="0" y="8261"/>
                  <a:pt x="8261" y="0"/>
                  <a:pt x="18452" y="0"/>
                </a:cubicBezTo>
                <a:close/>
              </a:path>
            </a:pathLst>
          </a:custGeom>
          <a:solidFill>
            <a:srgbClr val="1C8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916F371-FCF0-43C7-8B95-048862CA5B7D}"/>
              </a:ext>
            </a:extLst>
          </p:cNvPr>
          <p:cNvSpPr/>
          <p:nvPr userDrawn="1"/>
        </p:nvSpPr>
        <p:spPr>
          <a:xfrm>
            <a:off x="9199246" y="5168367"/>
            <a:ext cx="168817" cy="126613"/>
          </a:xfrm>
          <a:custGeom>
            <a:avLst/>
            <a:gdLst>
              <a:gd name="connsiteX0" fmla="*/ 35718 w 139274"/>
              <a:gd name="connsiteY0" fmla="*/ 33338 h 139274"/>
              <a:gd name="connsiteX1" fmla="*/ 72017 w 139274"/>
              <a:gd name="connsiteY1" fmla="*/ 69637 h 139274"/>
              <a:gd name="connsiteX2" fmla="*/ 35718 w 139274"/>
              <a:gd name="connsiteY2" fmla="*/ 105936 h 139274"/>
              <a:gd name="connsiteX3" fmla="*/ 72019 w 139274"/>
              <a:gd name="connsiteY3" fmla="*/ 105936 h 139274"/>
              <a:gd name="connsiteX4" fmla="*/ 108318 w 139274"/>
              <a:gd name="connsiteY4" fmla="*/ 69637 h 139274"/>
              <a:gd name="connsiteX5" fmla="*/ 72019 w 139274"/>
              <a:gd name="connsiteY5" fmla="*/ 33338 h 139274"/>
              <a:gd name="connsiteX6" fmla="*/ 18452 w 139274"/>
              <a:gd name="connsiteY6" fmla="*/ 0 h 139274"/>
              <a:gd name="connsiteX7" fmla="*/ 120822 w 139274"/>
              <a:gd name="connsiteY7" fmla="*/ 0 h 139274"/>
              <a:gd name="connsiteX8" fmla="*/ 139274 w 139274"/>
              <a:gd name="connsiteY8" fmla="*/ 18452 h 139274"/>
              <a:gd name="connsiteX9" fmla="*/ 139274 w 139274"/>
              <a:gd name="connsiteY9" fmla="*/ 120822 h 139274"/>
              <a:gd name="connsiteX10" fmla="*/ 120822 w 139274"/>
              <a:gd name="connsiteY10" fmla="*/ 139274 h 139274"/>
              <a:gd name="connsiteX11" fmla="*/ 18452 w 139274"/>
              <a:gd name="connsiteY11" fmla="*/ 139274 h 139274"/>
              <a:gd name="connsiteX12" fmla="*/ 0 w 139274"/>
              <a:gd name="connsiteY12" fmla="*/ 120822 h 139274"/>
              <a:gd name="connsiteX13" fmla="*/ 0 w 139274"/>
              <a:gd name="connsiteY13" fmla="*/ 18452 h 139274"/>
              <a:gd name="connsiteX14" fmla="*/ 18452 w 139274"/>
              <a:gd name="connsiteY14" fmla="*/ 0 h 1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274" h="139274">
                <a:moveTo>
                  <a:pt x="35718" y="33338"/>
                </a:moveTo>
                <a:lnTo>
                  <a:pt x="72017" y="69637"/>
                </a:lnTo>
                <a:lnTo>
                  <a:pt x="35718" y="105936"/>
                </a:lnTo>
                <a:lnTo>
                  <a:pt x="72019" y="105936"/>
                </a:lnTo>
                <a:lnTo>
                  <a:pt x="108318" y="69637"/>
                </a:lnTo>
                <a:lnTo>
                  <a:pt x="72019" y="33338"/>
                </a:lnTo>
                <a:close/>
                <a:moveTo>
                  <a:pt x="18452" y="0"/>
                </a:moveTo>
                <a:lnTo>
                  <a:pt x="120822" y="0"/>
                </a:lnTo>
                <a:cubicBezTo>
                  <a:pt x="131013" y="0"/>
                  <a:pt x="139274" y="8261"/>
                  <a:pt x="139274" y="18452"/>
                </a:cubicBezTo>
                <a:lnTo>
                  <a:pt x="139274" y="120822"/>
                </a:lnTo>
                <a:cubicBezTo>
                  <a:pt x="139274" y="131013"/>
                  <a:pt x="131013" y="139274"/>
                  <a:pt x="120822" y="139274"/>
                </a:cubicBezTo>
                <a:lnTo>
                  <a:pt x="18452" y="139274"/>
                </a:lnTo>
                <a:cubicBezTo>
                  <a:pt x="8261" y="139274"/>
                  <a:pt x="0" y="131013"/>
                  <a:pt x="0" y="120822"/>
                </a:cubicBezTo>
                <a:lnTo>
                  <a:pt x="0" y="18452"/>
                </a:lnTo>
                <a:cubicBezTo>
                  <a:pt x="0" y="8261"/>
                  <a:pt x="8261" y="0"/>
                  <a:pt x="1845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58BE74-5DA2-41D7-8E1F-1D81D911A852}"/>
              </a:ext>
            </a:extLst>
          </p:cNvPr>
          <p:cNvSpPr/>
          <p:nvPr userDrawn="1"/>
        </p:nvSpPr>
        <p:spPr>
          <a:xfrm>
            <a:off x="9796949" y="4502233"/>
            <a:ext cx="220800" cy="163872"/>
          </a:xfrm>
          <a:prstGeom prst="roundRect">
            <a:avLst/>
          </a:prstGeom>
          <a:solidFill>
            <a:srgbClr val="1C8DC6"/>
          </a:solidFill>
          <a:ln w="44450">
            <a:solidFill>
              <a:srgbClr val="1C8DC6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48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749A-0EFD-4839-83D7-5DFA9082D27A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7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3B7C5-1BBD-4CFF-9393-7BF009C745A9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29CE3-824E-478E-BE8E-D5769B698B83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E6C2-2D1A-4101-AC66-5753080BF74E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2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6095-050C-4CB1-B24B-7A5EBD6F0844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20BE-08B5-44BA-85CE-13B7E545A2E9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39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0B82-4376-4210-8F9C-BDFA3B191C66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1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42A7-60D4-47B3-88A8-D701190F5DD2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B56A2-E553-419C-855F-C5B76E15AAE0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24D2-905D-4DB2-A111-42D7BB3C9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8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31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ncom.com/etc/hwpDownload.do" TargetMode="Externa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0DF67-DC1F-4803-B318-2935DB768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253" y="1566045"/>
            <a:ext cx="64234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4000" b="1" noProof="1">
                <a:solidFill>
                  <a:srgbClr val="0052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문서형 악성코드 구조 이해  및 </a:t>
            </a:r>
            <a:endParaRPr lang="en-US" altLang="ko-KR" sz="4000" b="1" noProof="1">
              <a:solidFill>
                <a:srgbClr val="00528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4000" b="1" noProof="1">
                <a:solidFill>
                  <a:srgbClr val="0052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위협인자 식별</a:t>
            </a:r>
            <a:r>
              <a:rPr lang="en-US" altLang="ko-KR" sz="4000" b="1" noProof="1">
                <a:solidFill>
                  <a:srgbClr val="0052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4000" b="1" noProof="1">
                <a:solidFill>
                  <a:srgbClr val="0052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5B10F-AFB0-46B9-9AC1-C226CCFE0288}"/>
              </a:ext>
            </a:extLst>
          </p:cNvPr>
          <p:cNvSpPr txBox="1"/>
          <p:nvPr/>
        </p:nvSpPr>
        <p:spPr>
          <a:xfrm>
            <a:off x="8894978" y="6515618"/>
            <a:ext cx="1455893" cy="1065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692" dirty="0">
                <a:solidFill>
                  <a:schemeClr val="tx1">
                    <a:lumMod val="85000"/>
                    <a:lumOff val="15000"/>
                    <a:alpha val="41000"/>
                  </a:schemeClr>
                </a:solidFill>
                <a:latin typeface="+mj-ea"/>
                <a:ea typeface="+mj-ea"/>
              </a:rPr>
              <a:t>CYBER SECURITY RESERCH CENTER</a:t>
            </a:r>
            <a:endParaRPr lang="ko-KR" altLang="en-US" sz="692" dirty="0">
              <a:solidFill>
                <a:schemeClr val="tx1">
                  <a:lumMod val="85000"/>
                  <a:lumOff val="15000"/>
                  <a:alpha val="41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440506-BE04-484F-A93A-5535C8452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65" y="6088770"/>
            <a:ext cx="1584651" cy="285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7E82F-0617-4786-AAED-C8632341B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570" y="3196295"/>
            <a:ext cx="3816194" cy="28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1247" b="1" spc="208" noProof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교육</a:t>
            </a:r>
            <a:r>
              <a:rPr lang="en-US" altLang="ko-KR" sz="1247" b="1" spc="208" noProof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</a:t>
            </a:r>
            <a:r>
              <a:rPr lang="ko-KR" altLang="en-US" sz="1247" b="1" spc="208" noProof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887EDE-E024-4DFB-8DD4-3701B4C47FE5}"/>
              </a:ext>
            </a:extLst>
          </p:cNvPr>
          <p:cNvSpPr/>
          <p:nvPr/>
        </p:nvSpPr>
        <p:spPr>
          <a:xfrm>
            <a:off x="2553264" y="4875781"/>
            <a:ext cx="354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https://asec.ahnlab.com/ko/22159/</a:t>
            </a:r>
          </a:p>
        </p:txBody>
      </p:sp>
    </p:spTree>
    <p:extLst>
      <p:ext uri="{BB962C8B-B14F-4D97-AF65-F5344CB8AC3E}">
        <p14:creationId xmlns:p14="http://schemas.microsoft.com/office/powerpoint/2010/main" val="223529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사회 공학적 공격기법</a:t>
            </a:r>
            <a:r>
              <a:rPr lang="en-US" altLang="ko-KR" b="1" dirty="0"/>
              <a:t>(Social Engineering Hacking)</a:t>
            </a:r>
          </a:p>
          <a:p>
            <a:pPr lvl="1"/>
            <a:r>
              <a:rPr lang="ko-KR" altLang="en-US" dirty="0"/>
              <a:t>피싱</a:t>
            </a:r>
            <a:r>
              <a:rPr lang="en-US" altLang="ko-KR" dirty="0"/>
              <a:t>(Phishing)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불특정 </a:t>
            </a:r>
            <a:r>
              <a:rPr lang="ko-KR" altLang="en-US" dirty="0" err="1"/>
              <a:t>다수에게</a:t>
            </a:r>
            <a:r>
              <a:rPr lang="ko-KR" altLang="en-US" dirty="0"/>
              <a:t> 전달하여 링크 및 첨부파일을 이용하여 실행 유도</a:t>
            </a:r>
            <a:endParaRPr lang="en-US" altLang="ko-KR" dirty="0"/>
          </a:p>
          <a:p>
            <a:pPr lvl="1"/>
            <a:r>
              <a:rPr lang="ko-KR" altLang="en-US" dirty="0" err="1"/>
              <a:t>스피어</a:t>
            </a:r>
            <a:r>
              <a:rPr lang="ko-KR" altLang="en-US" dirty="0"/>
              <a:t> 피싱</a:t>
            </a:r>
            <a:r>
              <a:rPr lang="en-US" altLang="ko-KR" dirty="0"/>
              <a:t>(Spear-Phishing) : </a:t>
            </a:r>
            <a:r>
              <a:rPr lang="ko-KR" altLang="en-US" dirty="0"/>
              <a:t>특정 대상의 정보를 포함하여 더욱 정밀한 내용으로 실행 유도</a:t>
            </a:r>
          </a:p>
          <a:p>
            <a:pPr lvl="2"/>
            <a:r>
              <a:rPr lang="en-US" altLang="ko-KR" dirty="0"/>
              <a:t>ex)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종교</a:t>
            </a:r>
            <a:r>
              <a:rPr lang="en-US" altLang="ko-KR" dirty="0"/>
              <a:t>, </a:t>
            </a:r>
            <a:r>
              <a:rPr lang="ko-KR" altLang="en-US" dirty="0"/>
              <a:t>회사 정보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3074" name="Picture 2" descr="https://yozm.wishket.com/media/news/1799/image005.png">
            <a:extLst>
              <a:ext uri="{FF2B5EF4-FFF2-40B4-BE49-F238E27FC236}">
                <a16:creationId xmlns:a16="http://schemas.microsoft.com/office/drawing/2014/main" id="{5D335E31-4E5E-4AAC-B0AC-033F7132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47" y="3286408"/>
            <a:ext cx="5899865" cy="29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02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ee02e5051243512ec5a1839afc6b304b55fb7f14ad43ae84d53eb315c9674103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F35D7B-8414-487E-9B9A-668B167C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025247"/>
            <a:ext cx="7239000" cy="29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734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/>
              <a:t>unzip ee02e5051243512ec5a1839afc6b304b55fb7f14ad43ae84d53eb315c9674103 -d sample1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47698-CF19-4CDA-9336-1C8E515B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6" y="3001883"/>
            <a:ext cx="8208107" cy="30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59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/>
              <a:t>grep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 err="1"/>
              <a:t>ri</a:t>
            </a:r>
            <a:r>
              <a:rPr lang="ko-KR" altLang="en-US" dirty="0"/>
              <a:t> </a:t>
            </a:r>
            <a:r>
              <a:rPr lang="en-US" altLang="ko-KR" dirty="0"/>
              <a:t>“external” sample1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A941AA-726E-4A00-BF2E-09AB9835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35" y="2949864"/>
            <a:ext cx="4511931" cy="2391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557B48-62CE-42C9-8A8F-47D81FE9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47" y="5373160"/>
            <a:ext cx="7981881" cy="7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9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/>
              <a:t>cd /</a:t>
            </a:r>
            <a:r>
              <a:rPr lang="en-US" altLang="ko-KR" dirty="0" err="1"/>
              <a:t>mnt</a:t>
            </a:r>
            <a:r>
              <a:rPr lang="en-US" altLang="ko-KR" dirty="0"/>
              <a:t>/ooxml_sample_1/2_sample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1d9ddc7850fd9451d2c5d5cfed16de514a85f9ef285441fe53fec4ecc99f50e1</a:t>
            </a:r>
          </a:p>
          <a:p>
            <a:pPr lvl="2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163748-2D1D-4599-A91B-A2DC8B99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76196"/>
            <a:ext cx="6096000" cy="29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21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/>
              <a:t>unzip</a:t>
            </a:r>
            <a:r>
              <a:rPr lang="ko-KR" altLang="en-US" dirty="0"/>
              <a:t> </a:t>
            </a:r>
            <a:r>
              <a:rPr lang="en-US" altLang="ko-KR" dirty="0"/>
              <a:t>1d9ddc7850fd9451d2c5d5cfed16de514a85f9ef285441fe53fec4ecc99f50e1 –d sample2</a:t>
            </a:r>
          </a:p>
          <a:p>
            <a:pPr lvl="2"/>
            <a:r>
              <a:rPr lang="en-US" altLang="ko-KR" dirty="0"/>
              <a:t>ls -R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7F9FB6-D32A-42CC-AA29-F9C3F043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8" y="3575839"/>
            <a:ext cx="7553325" cy="25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864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1d9ddc7850fd9451d2c5d5cfed16de514a85f9ef285441fe53fec4ecc99f50e1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–c 1d9ddc7850fd9451d2c5d5cfed16de514a85f9ef285441fe53fec4ecc99f50e1 &gt; </a:t>
            </a:r>
            <a:r>
              <a:rPr lang="en-US" altLang="ko-KR" dirty="0" err="1"/>
              <a:t>vba_code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52823-BFCC-453E-9580-4944B485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3" y="3639628"/>
            <a:ext cx="6276975" cy="25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3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cyberchef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15CBB-7C6A-43ED-898F-3553759E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79" y="3429001"/>
            <a:ext cx="8403842" cy="25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0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 err="1"/>
              <a:t>Lockbit</a:t>
            </a:r>
            <a:r>
              <a:rPr lang="en-US" altLang="ko-KR" dirty="0"/>
              <a:t> Ransomware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7CED4-F969-45A3-8A6F-A740A708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33" y="2947738"/>
            <a:ext cx="5877534" cy="32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0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ko-KR" altLang="en-US" dirty="0"/>
              <a:t>추가 악성코드 다운로드 및 실행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ooxml_sample_2</a:t>
            </a:r>
          </a:p>
          <a:p>
            <a:pPr lvl="1"/>
            <a:r>
              <a:rPr lang="en-US" altLang="ko-KR" dirty="0"/>
              <a:t>HASH : 4a88e83b325aa23da1e4bfa90b4f7c34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D:\ISEC_2024\malware\OOXML\ooxml_sample_2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r>
              <a:rPr lang="en-US" altLang="ko-KR" dirty="0"/>
              <a:t>, </a:t>
            </a:r>
            <a:r>
              <a:rPr lang="en-US" altLang="ko-KR" dirty="0" err="1"/>
              <a:t>vmonkey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609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  <a:p>
            <a:pPr lvl="2"/>
            <a:r>
              <a:rPr lang="en-US" altLang="ko-KR" dirty="0" err="1"/>
              <a:t>xxd</a:t>
            </a:r>
            <a:r>
              <a:rPr lang="en-US" altLang="ko-KR" dirty="0"/>
              <a:t> –l 100 ooxml_sample_2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109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8CF296-0D82-41F4-8F4B-A5AE2FBA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27" y="2845848"/>
            <a:ext cx="2027526" cy="3319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A89440-BF48-4BE0-A336-2B8FF0AE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54" y="3978987"/>
            <a:ext cx="5099806" cy="11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문서형 악성코드의 목적</a:t>
            </a:r>
            <a:endParaRPr lang="en-US" altLang="ko-KR" b="1" dirty="0"/>
          </a:p>
          <a:p>
            <a:pPr lvl="1"/>
            <a:r>
              <a:rPr lang="ko-KR" altLang="en-US" dirty="0"/>
              <a:t>백신 탐지를 회피하여 악성 행위를 숨기기 위해 사용됨</a:t>
            </a:r>
            <a:endParaRPr lang="en-US" altLang="ko-KR" dirty="0"/>
          </a:p>
          <a:p>
            <a:pPr lvl="1"/>
            <a:r>
              <a:rPr lang="ko-KR" altLang="en-US" dirty="0"/>
              <a:t>실행 파일 악성코드에 비해 문서형 악성코드에 대한 사용자의 의심이 적어 성공률이 높음</a:t>
            </a:r>
            <a:endParaRPr lang="en-US" altLang="ko-KR" dirty="0"/>
          </a:p>
          <a:p>
            <a:pPr lvl="1"/>
            <a:r>
              <a:rPr lang="ko-KR" altLang="en-US" dirty="0"/>
              <a:t>악성행위 동작 여부를 쉽게 파악하지 못하며</a:t>
            </a:r>
            <a:r>
              <a:rPr lang="en-US" altLang="ko-KR" dirty="0"/>
              <a:t>, </a:t>
            </a:r>
            <a:r>
              <a:rPr lang="ko-KR" altLang="en-US" dirty="0"/>
              <a:t>추가적인 악성코드를 유포 및 실행하기 위해 초기 침투를 위해 주로 이용됨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4EAB14-CAA9-4DE5-99FB-1310CE425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33" y="3961766"/>
            <a:ext cx="2701198" cy="21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A2AC91-19AA-4644-8AC1-CB9F46644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t="1140" r="1389" b="7948"/>
          <a:stretch/>
        </p:blipFill>
        <p:spPr>
          <a:xfrm>
            <a:off x="7503589" y="3961767"/>
            <a:ext cx="2730039" cy="2143209"/>
          </a:xfrm>
          <a:prstGeom prst="rect">
            <a:avLst/>
          </a:prstGeom>
        </p:spPr>
      </p:pic>
      <p:pic>
        <p:nvPicPr>
          <p:cNvPr id="1026" name="Picture 2" descr="https://cdn.digitaltoday.co.kr/news/photo/201502/58413_69938_4130.jpg">
            <a:extLst>
              <a:ext uri="{FF2B5EF4-FFF2-40B4-BE49-F238E27FC236}">
                <a16:creationId xmlns:a16="http://schemas.microsoft.com/office/drawing/2014/main" id="{6CE8F5B2-229F-470E-96F3-E89661D8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84" y="3961765"/>
            <a:ext cx="2318226" cy="21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275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ooxml_sample_2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B64DA-CCDB-4111-A172-E205453C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98" y="3245817"/>
            <a:ext cx="3927404" cy="30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75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–c ooxml_sample_2 &gt; vba.txt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57DD6-7C93-4051-BF49-194A1526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71" y="3132497"/>
            <a:ext cx="3482659" cy="30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7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053CE-026B-484A-8CCF-72D15A2A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97" y="3143339"/>
            <a:ext cx="4125305" cy="482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D4447E-8195-465A-8C90-6C7BFBB2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97" y="3900759"/>
            <a:ext cx="2956569" cy="1484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FB0F8E-5626-4623-8403-A4C3E5249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96" y="5565267"/>
            <a:ext cx="7897962" cy="600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776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2(VBA)</a:t>
            </a:r>
          </a:p>
          <a:p>
            <a:pPr lvl="2"/>
            <a:r>
              <a:rPr lang="en-US" altLang="ko-KR" dirty="0" err="1"/>
              <a:t>vmonkey</a:t>
            </a:r>
            <a:r>
              <a:rPr lang="en-US" altLang="ko-KR" dirty="0"/>
              <a:t> ooxml_sample_2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D7BEC-3E73-4EC3-A48D-F1AF67F3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48" y="3002268"/>
            <a:ext cx="4284904" cy="32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432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OOXML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OOXML Parser</a:t>
            </a:r>
          </a:p>
          <a:p>
            <a:endParaRPr lang="en-US" altLang="ko-KR" dirty="0"/>
          </a:p>
          <a:p>
            <a:r>
              <a:rPr lang="en-US" altLang="ko-KR" dirty="0"/>
              <a:t>OOXML Parser </a:t>
            </a:r>
            <a:r>
              <a:rPr lang="ko-KR" altLang="en-US" dirty="0"/>
              <a:t>필요 패키지</a:t>
            </a:r>
            <a:r>
              <a:rPr lang="en-US" altLang="ko-KR" dirty="0"/>
              <a:t>(requirements.txt)</a:t>
            </a:r>
          </a:p>
          <a:p>
            <a:pPr lvl="1"/>
            <a:r>
              <a:rPr lang="en-US" altLang="ko-KR" dirty="0" err="1"/>
              <a:t>xml.etree.ElementTree</a:t>
            </a:r>
            <a:r>
              <a:rPr lang="en-US" altLang="ko-KR" dirty="0"/>
              <a:t> – xml </a:t>
            </a:r>
            <a:r>
              <a:rPr lang="ko-KR" altLang="en-US" dirty="0"/>
              <a:t>구문 분석</a:t>
            </a:r>
            <a:endParaRPr lang="en-US" altLang="ko-KR" dirty="0"/>
          </a:p>
          <a:p>
            <a:pPr lvl="1"/>
            <a:r>
              <a:rPr lang="en-US" altLang="ko-KR" dirty="0" err="1"/>
              <a:t>oletools</a:t>
            </a:r>
            <a:r>
              <a:rPr lang="en-US" altLang="ko-KR" dirty="0"/>
              <a:t> – ole </a:t>
            </a:r>
            <a:r>
              <a:rPr lang="ko-KR" altLang="en-US" dirty="0"/>
              <a:t>구문 분석</a:t>
            </a:r>
            <a:endParaRPr lang="en-US" altLang="ko-KR" dirty="0"/>
          </a:p>
          <a:p>
            <a:pPr lvl="1"/>
            <a:r>
              <a:rPr lang="en-US" altLang="ko-KR" dirty="0" err="1"/>
              <a:t>yara</a:t>
            </a:r>
            <a:r>
              <a:rPr lang="en-US" altLang="ko-KR" dirty="0"/>
              <a:t>-python – Yara rule </a:t>
            </a:r>
            <a:r>
              <a:rPr lang="en-US" altLang="ko-KR" dirty="0" err="1"/>
              <a:t>Maching</a:t>
            </a:r>
            <a:endParaRPr lang="en-US" altLang="ko-KR" dirty="0"/>
          </a:p>
          <a:p>
            <a:pPr lvl="1"/>
            <a:r>
              <a:rPr lang="en-US" altLang="ko-KR" dirty="0" err="1"/>
              <a:t>ipinfo</a:t>
            </a:r>
            <a:r>
              <a:rPr lang="en-US" altLang="ko-KR" dirty="0"/>
              <a:t> – </a:t>
            </a:r>
            <a:r>
              <a:rPr lang="ko-KR" altLang="en-US" dirty="0"/>
              <a:t>확인된 </a:t>
            </a:r>
            <a:r>
              <a:rPr lang="en-US" altLang="ko-KR" dirty="0"/>
              <a:t>IP </a:t>
            </a:r>
            <a:r>
              <a:rPr lang="ko-KR" altLang="en-US" dirty="0"/>
              <a:t>정보 확인</a:t>
            </a:r>
            <a:endParaRPr lang="en-US" altLang="ko-KR" dirty="0"/>
          </a:p>
          <a:p>
            <a:pPr lvl="1"/>
            <a:r>
              <a:rPr lang="en-US" altLang="ko-KR" dirty="0"/>
              <a:t>regex – </a:t>
            </a:r>
            <a:r>
              <a:rPr lang="ko-KR" altLang="en-US" dirty="0"/>
              <a:t>텍스트 </a:t>
            </a:r>
            <a:r>
              <a:rPr lang="ko-KR" altLang="en-US" dirty="0" err="1"/>
              <a:t>정규식</a:t>
            </a:r>
            <a:endParaRPr lang="en-US" altLang="ko-KR" dirty="0"/>
          </a:p>
          <a:p>
            <a:pPr lvl="1"/>
            <a:r>
              <a:rPr lang="en-US" altLang="ko-KR" dirty="0"/>
              <a:t>base64 – base64 decompress</a:t>
            </a:r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– file control</a:t>
            </a:r>
          </a:p>
          <a:p>
            <a:pPr lvl="1"/>
            <a:r>
              <a:rPr lang="en-US" altLang="ko-KR" dirty="0"/>
              <a:t>etc...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221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OOXML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OOXML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62CFAC-FA64-4A43-9609-2929DECF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74" y="2606525"/>
            <a:ext cx="1756112" cy="3291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006A7-4900-447B-B8B2-300EF84CF247}"/>
              </a:ext>
            </a:extLst>
          </p:cNvPr>
          <p:cNvSpPr txBox="1"/>
          <p:nvPr/>
        </p:nvSpPr>
        <p:spPr>
          <a:xfrm>
            <a:off x="1996678" y="5900595"/>
            <a:ext cx="299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형태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A8DB87-A1B5-4386-97B4-1309EBA7DF24}"/>
              </a:ext>
            </a:extLst>
          </p:cNvPr>
          <p:cNvSpPr>
            <a:spLocks/>
          </p:cNvSpPr>
          <p:nvPr/>
        </p:nvSpPr>
        <p:spPr>
          <a:xfrm>
            <a:off x="2509226" y="2561792"/>
            <a:ext cx="2084978" cy="151364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965AB4-D2E2-4139-BC89-40F937C51D51}"/>
              </a:ext>
            </a:extLst>
          </p:cNvPr>
          <p:cNvGrpSpPr/>
          <p:nvPr/>
        </p:nvGrpSpPr>
        <p:grpSpPr>
          <a:xfrm>
            <a:off x="5448437" y="3463265"/>
            <a:ext cx="3838881" cy="786394"/>
            <a:chOff x="4233174" y="2717864"/>
            <a:chExt cx="3718903" cy="100201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182FA2B-454F-4351-994F-6DE18ACE837A}"/>
                </a:ext>
              </a:extLst>
            </p:cNvPr>
            <p:cNvSpPr/>
            <p:nvPr/>
          </p:nvSpPr>
          <p:spPr>
            <a:xfrm>
              <a:off x="4233174" y="2720169"/>
              <a:ext cx="3718903" cy="999714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5B5E793-F3FC-403E-BDB2-9B32209C0C5D}"/>
                </a:ext>
              </a:extLst>
            </p:cNvPr>
            <p:cNvSpPr/>
            <p:nvPr/>
          </p:nvSpPr>
          <p:spPr>
            <a:xfrm>
              <a:off x="4244163" y="2717864"/>
              <a:ext cx="3707913" cy="8717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OoXMLParser.py -&gt; Parser Main</a:t>
              </a: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regex_def.py - &gt; </a:t>
              </a:r>
              <a:r>
                <a:rPr lang="ko-KR" altLang="en-US" sz="1100" b="1" dirty="0">
                  <a:latin typeface="+mn-ea"/>
                </a:rPr>
                <a:t>항목 추출을 위한 </a:t>
              </a:r>
              <a:r>
                <a:rPr lang="ko-KR" altLang="en-US" sz="1100" b="1" dirty="0" err="1">
                  <a:latin typeface="+mn-ea"/>
                </a:rPr>
                <a:t>정규식</a:t>
              </a:r>
              <a:endParaRPr lang="ko-KR" altLang="en-US" sz="11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8204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OOXML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OOXML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7AE4C-CC8C-43D4-BD96-7DAFF06D6CD2}"/>
              </a:ext>
            </a:extLst>
          </p:cNvPr>
          <p:cNvSpPr txBox="1"/>
          <p:nvPr/>
        </p:nvSpPr>
        <p:spPr>
          <a:xfrm>
            <a:off x="2239605" y="5226715"/>
            <a:ext cx="771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OOXML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예시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8F41920-9E07-429F-AA58-219A8307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605" y="2995291"/>
            <a:ext cx="7712790" cy="220366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lang="ko-KR" altLang="ko-KR" sz="1100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CSRC_parser.DocParser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# </a:t>
            </a:r>
            <a:r>
              <a:rPr lang="ko-KR" altLang="ko-KR" sz="1100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O</a:t>
            </a:r>
            <a:r>
              <a:rPr lang="en-US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OXML</a:t>
            </a:r>
            <a:r>
              <a:rPr lang="ko-KR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Parsing</a:t>
            </a:r>
            <a:br>
              <a:rPr lang="ko-KR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r</a:t>
            </a:r>
            <a:r>
              <a:rPr lang="ko-KR" altLang="en-US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{FILE_PATH}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b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app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CSRC_parser.DocParser.o</a:t>
            </a:r>
            <a:r>
              <a:rPr lang="en-US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oxml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_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file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'-'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*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100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basic_data.json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model_data.json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592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OOXML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OOXML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8412E-E6C2-4A37-9377-DD3EC3DBB83F}"/>
              </a:ext>
            </a:extLst>
          </p:cNvPr>
          <p:cNvSpPr txBox="1"/>
          <p:nvPr/>
        </p:nvSpPr>
        <p:spPr>
          <a:xfrm>
            <a:off x="2021451" y="5943082"/>
            <a:ext cx="4709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OOXML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C397A-E823-41DA-803D-92CAF719EA39}"/>
              </a:ext>
            </a:extLst>
          </p:cNvPr>
          <p:cNvSpPr txBox="1"/>
          <p:nvPr/>
        </p:nvSpPr>
        <p:spPr>
          <a:xfrm>
            <a:off x="7320788" y="5923560"/>
            <a:ext cx="288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OOXML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(AI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Data)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E79B9A-8267-488E-A47F-5AB93DD0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51" y="2627487"/>
            <a:ext cx="4709226" cy="3333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5B8CE-DC8B-48FF-86B8-11884B89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87" y="2447869"/>
            <a:ext cx="2883998" cy="347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3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OOXML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OOXML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ADC57-A16B-4102-A8A9-FED221E2B7E6}"/>
              </a:ext>
            </a:extLst>
          </p:cNvPr>
          <p:cNvSpPr txBox="1"/>
          <p:nvPr/>
        </p:nvSpPr>
        <p:spPr>
          <a:xfrm>
            <a:off x="3333055" y="5092415"/>
            <a:ext cx="581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 </a:t>
            </a:r>
            <a:r>
              <a:rPr lang="en-US" altLang="ko-KR" sz="1400" b="1" dirty="0" err="1">
                <a:latin typeface="+mn-ea"/>
              </a:rPr>
              <a:t>DocScanner</a:t>
            </a:r>
            <a:r>
              <a:rPr lang="en-US" altLang="ko-KR" sz="1400" b="1" dirty="0">
                <a:latin typeface="+mn-ea"/>
              </a:rPr>
              <a:t> OOXML Parser </a:t>
            </a:r>
            <a:r>
              <a:rPr lang="ko-KR" altLang="en-US" sz="1400" b="1" dirty="0">
                <a:latin typeface="+mn-ea"/>
              </a:rPr>
              <a:t>위협인자 추출 </a:t>
            </a:r>
            <a:r>
              <a:rPr lang="en-US" altLang="ko-KR" sz="1400" b="1" dirty="0">
                <a:latin typeface="+mn-ea"/>
              </a:rPr>
              <a:t>&gt;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C52E4E-F463-4212-867D-684BFA27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55" y="3841218"/>
            <a:ext cx="581106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9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119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768280" y="3090734"/>
            <a:ext cx="4655442" cy="13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한글 문서 구조 및 악성코드 분석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(hwp, hwpx)</a:t>
            </a:r>
          </a:p>
        </p:txBody>
      </p:sp>
    </p:spTree>
    <p:extLst>
      <p:ext uri="{BB962C8B-B14F-4D97-AF65-F5344CB8AC3E}">
        <p14:creationId xmlns:p14="http://schemas.microsoft.com/office/powerpoint/2010/main" val="98254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문서형 악성코드 동작 방식</a:t>
            </a:r>
          </a:p>
          <a:p>
            <a:pPr marL="685800" lvl="1" indent="-342900">
              <a:buFont typeface="+mj-lt"/>
              <a:buAutoNum type="arabicPeriod"/>
            </a:pPr>
            <a:r>
              <a:rPr lang="ko-KR" altLang="en-US" dirty="0"/>
              <a:t>첨부파일</a:t>
            </a:r>
            <a:r>
              <a:rPr lang="en-US" altLang="ko-KR" dirty="0"/>
              <a:t>(</a:t>
            </a:r>
            <a:r>
              <a:rPr lang="ko-KR" altLang="en-US" dirty="0"/>
              <a:t>문서형 악성코드</a:t>
            </a:r>
            <a:r>
              <a:rPr lang="en-US" altLang="ko-KR" dirty="0"/>
              <a:t>)</a:t>
            </a:r>
            <a:r>
              <a:rPr lang="ko-KR" altLang="en-US" dirty="0"/>
              <a:t>이 포함된 메일 전송</a:t>
            </a:r>
            <a:endParaRPr lang="en-US" altLang="ko-KR" dirty="0"/>
          </a:p>
          <a:p>
            <a:pPr marL="685800" lvl="1" indent="-342900">
              <a:buFont typeface="+mj-lt"/>
              <a:buAutoNum type="arabicPeriod"/>
            </a:pPr>
            <a:r>
              <a:rPr lang="ko-KR" altLang="en-US" dirty="0"/>
              <a:t>수신자가 첨부 파일</a:t>
            </a:r>
            <a:r>
              <a:rPr lang="en-US" altLang="ko-KR" dirty="0"/>
              <a:t>(</a:t>
            </a:r>
            <a:r>
              <a:rPr lang="ko-KR" altLang="en-US" dirty="0"/>
              <a:t>문서형 악성코드</a:t>
            </a:r>
            <a:r>
              <a:rPr lang="en-US" altLang="ko-KR" dirty="0"/>
              <a:t>)</a:t>
            </a:r>
            <a:r>
              <a:rPr lang="ko-KR" altLang="en-US" dirty="0"/>
              <a:t>을 실행</a:t>
            </a:r>
          </a:p>
          <a:p>
            <a:pPr marL="685800" lvl="1" indent="-342900">
              <a:buFont typeface="+mj-lt"/>
              <a:buAutoNum type="arabicPeriod"/>
            </a:pPr>
            <a:r>
              <a:rPr lang="ko-KR" altLang="en-US" dirty="0"/>
              <a:t>정상기능</a:t>
            </a:r>
            <a:r>
              <a:rPr lang="en-US" altLang="ko-KR" dirty="0"/>
              <a:t>(</a:t>
            </a:r>
            <a:r>
              <a:rPr lang="en-US" altLang="ko-KR" dirty="0" err="1"/>
              <a:t>JavaScirpt</a:t>
            </a:r>
            <a:r>
              <a:rPr lang="en-US" altLang="ko-KR" dirty="0"/>
              <a:t>, OLE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실행파일 포함 등</a:t>
            </a:r>
            <a:r>
              <a:rPr lang="en-US" altLang="ko-KR" dirty="0"/>
              <a:t>) </a:t>
            </a:r>
            <a:r>
              <a:rPr lang="ko-KR" altLang="en-US" dirty="0"/>
              <a:t>및 소프트웨어 취약점 실행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altLang="ko-KR" dirty="0"/>
              <a:t>C&amp;C</a:t>
            </a:r>
            <a:r>
              <a:rPr lang="ko-KR" altLang="en-US" dirty="0"/>
              <a:t>서버 통신 및 추가적인 악성코드 감염으로 인한 피해 발생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Picture 4" descr="https://csrc.kaist.ac.kr/blog/wp-content/uploads/2021/06/image02-1024x287.png">
            <a:extLst>
              <a:ext uri="{FF2B5EF4-FFF2-40B4-BE49-F238E27FC236}">
                <a16:creationId xmlns:a16="http://schemas.microsoft.com/office/drawing/2014/main" id="{44FFB256-10C4-4546-96E0-69B4305B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84" y="4117829"/>
            <a:ext cx="7090033" cy="19871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362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파일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한글 문서 개요</a:t>
            </a:r>
            <a:endParaRPr lang="en-US" altLang="ko-KR" dirty="0"/>
          </a:p>
          <a:p>
            <a:pPr lvl="1"/>
            <a:r>
              <a:rPr lang="ko-KR" altLang="en-US" dirty="0"/>
              <a:t>한글 문서 프로그램의 정확한 명칭은 </a:t>
            </a:r>
            <a:r>
              <a:rPr lang="ko-KR" altLang="en-US" dirty="0" err="1"/>
              <a:t>아래아</a:t>
            </a:r>
            <a:r>
              <a:rPr lang="ko-KR" altLang="en-US" dirty="0"/>
              <a:t> 한글</a:t>
            </a:r>
            <a:endParaRPr lang="en-US" altLang="ko-KR" dirty="0"/>
          </a:p>
          <a:p>
            <a:pPr lvl="1"/>
            <a:r>
              <a:rPr lang="ko-KR" altLang="en-US" dirty="0" err="1"/>
              <a:t>한글과컴퓨터에서</a:t>
            </a:r>
            <a:r>
              <a:rPr lang="ko-KR" altLang="en-US" dirty="0"/>
              <a:t> 개발된 워드 프로세서</a:t>
            </a:r>
            <a:endParaRPr lang="en-US" altLang="ko-KR" dirty="0"/>
          </a:p>
          <a:p>
            <a:pPr lvl="1"/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군대</a:t>
            </a:r>
            <a:r>
              <a:rPr lang="en-US" altLang="ko-KR" dirty="0"/>
              <a:t>, </a:t>
            </a:r>
            <a:r>
              <a:rPr lang="ko-KR" altLang="en-US" dirty="0"/>
              <a:t>관공서</a:t>
            </a:r>
            <a:r>
              <a:rPr lang="en-US" altLang="ko-KR" dirty="0"/>
              <a:t> </a:t>
            </a:r>
            <a:r>
              <a:rPr lang="ko-KR" altLang="en-US" dirty="0"/>
              <a:t>등 공공기관에서 많이 사용되며</a:t>
            </a:r>
            <a:r>
              <a:rPr lang="en-US" altLang="ko-KR" dirty="0"/>
              <a:t>, </a:t>
            </a:r>
            <a:r>
              <a:rPr lang="ko-KR" altLang="en-US" dirty="0"/>
              <a:t>공공기관에서 국산 프로그램 장려를 위해 많이 사용됨</a:t>
            </a:r>
            <a:endParaRPr lang="en-US" altLang="ko-KR" dirty="0"/>
          </a:p>
          <a:p>
            <a:pPr lvl="1"/>
            <a:r>
              <a:rPr lang="ko-KR" altLang="en-US" dirty="0" err="1"/>
              <a:t>아래아</a:t>
            </a:r>
            <a:r>
              <a:rPr lang="ko-KR" altLang="en-US" dirty="0"/>
              <a:t> 한글의 종류</a:t>
            </a:r>
            <a:endParaRPr lang="en-US" altLang="ko-KR" dirty="0"/>
          </a:p>
          <a:p>
            <a:pPr lvl="2"/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한글</a:t>
            </a:r>
            <a:endParaRPr lang="en-US" altLang="ko-KR" dirty="0"/>
          </a:p>
          <a:p>
            <a:pPr lvl="2"/>
            <a:r>
              <a:rPr lang="en-US" altLang="ko-KR" dirty="0"/>
              <a:t>Excel -&gt; </a:t>
            </a:r>
            <a:r>
              <a:rPr lang="ko-KR" altLang="en-US" dirty="0" err="1"/>
              <a:t>한셀</a:t>
            </a:r>
            <a:endParaRPr lang="en-US" altLang="ko-KR" dirty="0"/>
          </a:p>
          <a:p>
            <a:pPr lvl="2"/>
            <a:r>
              <a:rPr lang="en-US" altLang="ko-KR" dirty="0"/>
              <a:t>PowerPoint -&gt; </a:t>
            </a:r>
            <a:r>
              <a:rPr lang="ko-KR" altLang="en-US" dirty="0" err="1"/>
              <a:t>한쇼</a:t>
            </a:r>
            <a:endParaRPr lang="en-US" altLang="ko-KR" dirty="0"/>
          </a:p>
          <a:p>
            <a:pPr lvl="1"/>
            <a:r>
              <a:rPr lang="ko-KR" altLang="en-US" dirty="0"/>
              <a:t>한글도 오피스와 마찬가지로 </a:t>
            </a:r>
            <a:r>
              <a:rPr lang="en-US" altLang="ko-KR" dirty="0"/>
              <a:t>OLE, OOXML(HWP 2018 </a:t>
            </a:r>
            <a:r>
              <a:rPr lang="ko-KR" altLang="en-US" dirty="0"/>
              <a:t>버전이후</a:t>
            </a:r>
            <a:r>
              <a:rPr lang="en-US" altLang="ko-KR" dirty="0"/>
              <a:t>) </a:t>
            </a:r>
            <a:r>
              <a:rPr lang="ko-KR" altLang="en-US" dirty="0"/>
              <a:t>형식으로 문서 구조를 이루고 있음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https://www.hancom.com/etc/hwpDownload.do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6425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파일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한글 문서 개요</a:t>
            </a:r>
            <a:endParaRPr lang="en-US" altLang="ko-KR" dirty="0"/>
          </a:p>
          <a:p>
            <a:pPr lvl="1"/>
            <a:r>
              <a:rPr lang="ko-KR" altLang="en-US" dirty="0"/>
              <a:t>한글 문서를 가장 선호하는 나라는</a:t>
            </a:r>
            <a:r>
              <a:rPr lang="en-US" altLang="ko-KR" dirty="0"/>
              <a:t> </a:t>
            </a:r>
            <a:r>
              <a:rPr lang="ko-KR" altLang="en-US" dirty="0"/>
              <a:t>북한</a:t>
            </a:r>
            <a:endParaRPr lang="en-US" altLang="ko-KR" dirty="0"/>
          </a:p>
          <a:p>
            <a:pPr lvl="1"/>
            <a:r>
              <a:rPr lang="ko-KR" altLang="en-US" dirty="0"/>
              <a:t>국내 공공기관 대상으로</a:t>
            </a:r>
            <a:r>
              <a:rPr lang="en-US" altLang="ko-KR" dirty="0"/>
              <a:t>, </a:t>
            </a:r>
            <a:r>
              <a:rPr lang="ko-KR" altLang="en-US" dirty="0"/>
              <a:t>특히 외교 및 안보 관련 공직자들이나 대북관련 종사자들이 주된 대상으로 공격 시도가 확인됨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9C9851-BC2B-4380-9AB6-4EF50E3C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35" y="3097212"/>
            <a:ext cx="3513700" cy="30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F8A1DD-2F86-4417-A2F3-4D8F7F64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38" y="3830894"/>
            <a:ext cx="3668078" cy="2665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543590-F08D-42C1-BB6D-F3DCC010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37" y="3541846"/>
            <a:ext cx="3738931" cy="2702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7E52D4-A646-4940-A2E0-D79E421F5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373" y="3332161"/>
            <a:ext cx="3763593" cy="2968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97579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238" y="1725873"/>
            <a:ext cx="10944143" cy="4379102"/>
          </a:xfrm>
        </p:spPr>
        <p:txBody>
          <a:bodyPr/>
          <a:lstStyle/>
          <a:p>
            <a:r>
              <a:rPr lang="ko-KR" altLang="en-US" dirty="0"/>
              <a:t>한글 문서의 </a:t>
            </a:r>
            <a:r>
              <a:rPr lang="en-US" altLang="ko-KR" dirty="0"/>
              <a:t>OLE </a:t>
            </a:r>
            <a:r>
              <a:rPr lang="ko-KR" altLang="en-US" dirty="0"/>
              <a:t>구조</a:t>
            </a:r>
            <a:r>
              <a:rPr lang="en-US" altLang="ko-KR" dirty="0"/>
              <a:t>(HWP)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357578-1D5A-41C9-9C1E-5642DB13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2206678"/>
            <a:ext cx="4206519" cy="41973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08217F-F514-4642-BDF0-941FE86478C7}"/>
              </a:ext>
            </a:extLst>
          </p:cNvPr>
          <p:cNvSpPr/>
          <p:nvPr/>
        </p:nvSpPr>
        <p:spPr>
          <a:xfrm>
            <a:off x="562090" y="3455428"/>
            <a:ext cx="4293741" cy="47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E8A574-F087-40F3-AB74-EFE88DB5A0B0}"/>
              </a:ext>
            </a:extLst>
          </p:cNvPr>
          <p:cNvSpPr/>
          <p:nvPr/>
        </p:nvSpPr>
        <p:spPr>
          <a:xfrm>
            <a:off x="562090" y="4757913"/>
            <a:ext cx="4293741" cy="590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D1DBC8-4166-4D29-9483-0B16E5FF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9" y="2522727"/>
            <a:ext cx="4282353" cy="32370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66CD8F-C734-4869-BDAF-DE4D1163F370}"/>
              </a:ext>
            </a:extLst>
          </p:cNvPr>
          <p:cNvSpPr/>
          <p:nvPr/>
        </p:nvSpPr>
        <p:spPr>
          <a:xfrm>
            <a:off x="5099982" y="3272473"/>
            <a:ext cx="4631654" cy="251158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3321BF-6FE5-4EF0-B2E1-8357CC8EDC16}"/>
              </a:ext>
            </a:extLst>
          </p:cNvPr>
          <p:cNvSpPr/>
          <p:nvPr/>
        </p:nvSpPr>
        <p:spPr>
          <a:xfrm>
            <a:off x="5101846" y="5114386"/>
            <a:ext cx="4629791" cy="73264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87C870A-CB09-4864-B049-64BE39D1FA13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9731637" y="5480710"/>
            <a:ext cx="2944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C44D60-7E40-4DEC-AE01-556523AC4AC7}"/>
              </a:ext>
            </a:extLst>
          </p:cNvPr>
          <p:cNvSpPr/>
          <p:nvPr/>
        </p:nvSpPr>
        <p:spPr>
          <a:xfrm>
            <a:off x="9731636" y="3627561"/>
            <a:ext cx="188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형식 구분</a:t>
            </a:r>
            <a:endParaRPr lang="en-US" altLang="ko-KR" sz="14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HWP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HwpSummaryInfomation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C319D5-CE48-45BC-B654-69B22AB076D4}"/>
              </a:ext>
            </a:extLst>
          </p:cNvPr>
          <p:cNvSpPr txBox="1"/>
          <p:nvPr/>
        </p:nvSpPr>
        <p:spPr>
          <a:xfrm>
            <a:off x="10026060" y="5326821"/>
            <a:ext cx="170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Script </a:t>
            </a:r>
            <a:r>
              <a:rPr lang="ko-KR" altLang="en-US" sz="14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기능 포함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B434CE1-114D-42FF-AF51-9EEC78B0EF7A}"/>
              </a:ext>
            </a:extLst>
          </p:cNvPr>
          <p:cNvCxnSpPr>
            <a:cxnSpLocks/>
          </p:cNvCxnSpPr>
          <p:nvPr/>
        </p:nvCxnSpPr>
        <p:spPr>
          <a:xfrm>
            <a:off x="9731636" y="3398052"/>
            <a:ext cx="942975" cy="22950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6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한글 문서의 </a:t>
            </a:r>
            <a:r>
              <a:rPr lang="en-US" altLang="ko-KR" b="1" dirty="0"/>
              <a:t>OOXML </a:t>
            </a:r>
            <a:r>
              <a:rPr lang="ko-KR" altLang="en-US" b="1" dirty="0"/>
              <a:t>구조</a:t>
            </a:r>
            <a:r>
              <a:rPr lang="en-US" altLang="ko-KR" b="1" dirty="0"/>
              <a:t>(HWPX)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DD4DA0E-26F7-4C86-B953-3DFDF69699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4921" y="2231321"/>
          <a:ext cx="6506632" cy="1653444"/>
        </p:xfrm>
        <a:graphic>
          <a:graphicData uri="http://schemas.openxmlformats.org/drawingml/2006/table">
            <a:tbl>
              <a:tblPr/>
              <a:tblGrid>
                <a:gridCol w="1024686">
                  <a:extLst>
                    <a:ext uri="{9D8B030D-6E8A-4147-A177-3AD203B41FA5}">
                      <a16:colId xmlns:a16="http://schemas.microsoft.com/office/drawing/2014/main" val="2884560260"/>
                    </a:ext>
                  </a:extLst>
                </a:gridCol>
                <a:gridCol w="5481946">
                  <a:extLst>
                    <a:ext uri="{9D8B030D-6E8A-4147-A177-3AD203B41FA5}">
                      <a16:colId xmlns:a16="http://schemas.microsoft.com/office/drawing/2014/main" val="325600035"/>
                    </a:ext>
                  </a:extLst>
                </a:gridCol>
              </a:tblGrid>
              <a:tr h="297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파일명</a:t>
                      </a: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117597" marR="117597" marT="78397" marB="78397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255757"/>
                  </a:ext>
                </a:extLst>
              </a:tr>
              <a:tr h="409846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mimetype</a:t>
                      </a:r>
                      <a:endParaRPr lang="ko-KR" altLang="en-US" sz="8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OCF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스펙에 따라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\, MIME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타입을 기술하는 파일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HWPX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는 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application/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hwp+zip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라고 기술</a:t>
                      </a: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77133"/>
                  </a:ext>
                </a:extLst>
              </a:tr>
              <a:tr h="53637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version.xml</a:t>
                      </a:r>
                      <a:endParaRPr lang="ko-KR" altLang="en-US" sz="8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HWPX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 파일을 저장한 워드프로세서의 정보 기술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OWPML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형식 버전 정보 기술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HWPX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파일을 읽고 화면에 렌더링하는 뷰어 개발 시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 버전에 따라 처리해야 하는 로직이 달라질 수 있음</a:t>
                      </a: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346982"/>
                  </a:ext>
                </a:extLst>
              </a:tr>
              <a:tr h="409846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settings.xml</a:t>
                      </a: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글 프로그램에서 사용하는 사용자 설정 값을 저장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예시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마지막으로 커서가 있었던 위치 값 등</a:t>
                      </a: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2118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3F5D1B5-0E07-4D47-80BA-1290FED7BC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4922" y="3897257"/>
          <a:ext cx="6506631" cy="2314760"/>
        </p:xfrm>
        <a:graphic>
          <a:graphicData uri="http://schemas.openxmlformats.org/drawingml/2006/table">
            <a:tbl>
              <a:tblPr/>
              <a:tblGrid>
                <a:gridCol w="1024686">
                  <a:extLst>
                    <a:ext uri="{9D8B030D-6E8A-4147-A177-3AD203B41FA5}">
                      <a16:colId xmlns:a16="http://schemas.microsoft.com/office/drawing/2014/main" val="2884560260"/>
                    </a:ext>
                  </a:extLst>
                </a:gridCol>
                <a:gridCol w="5481945">
                  <a:extLst>
                    <a:ext uri="{9D8B030D-6E8A-4147-A177-3AD203B41FA5}">
                      <a16:colId xmlns:a16="http://schemas.microsoft.com/office/drawing/2014/main" val="325600035"/>
                    </a:ext>
                  </a:extLst>
                </a:gridCol>
              </a:tblGrid>
              <a:tr h="297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폴더명</a:t>
                      </a:r>
                      <a:endParaRPr lang="ko-KR" altLang="en-US" sz="900" b="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7597" marR="117597" marT="78397" marB="7839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117597" marR="117597" marT="78397" marB="78397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255757"/>
                  </a:ext>
                </a:extLst>
              </a:tr>
              <a:tr h="428781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META-INF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manifest.xml, container.xml,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container.rdf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ZIP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파일에 적재되어 있는 파일 목록 정보를 지님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(OCF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스펙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77133"/>
                  </a:ext>
                </a:extLst>
              </a:tr>
              <a:tr h="428781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Contents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문서의 실제 콘텐츠 데이터를 담은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XML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파일을 담는 폴더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content.hpf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header.xml, section0.xml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등의 파일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06189"/>
                  </a:ext>
                </a:extLst>
              </a:tr>
              <a:tr h="302256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BinData</a:t>
                      </a:r>
                      <a:endParaRPr lang="en-US" sz="800" b="1" kern="120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문서에 삽입된 바이너리 파일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이미지 파일 등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보관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54147"/>
                  </a:ext>
                </a:extLst>
              </a:tr>
              <a:tr h="428781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Preview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문서의 형태를 미리 확인할 수 있는 이미지 파일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(PrvImage.png)</a:t>
                      </a:r>
                      <a:b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순수 텍스트만 추출해둔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(PrvText.txt)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346982"/>
                  </a:ext>
                </a:extLst>
              </a:tr>
              <a:tr h="428781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Scripts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문서에서 사용되는 매크로 스크립트 보관</a:t>
                      </a:r>
                      <a:b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예시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default.js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등의 파일</a:t>
                      </a:r>
                    </a:p>
                  </a:txBody>
                  <a:tcPr marL="131798" marR="131798" marT="87864" marB="87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2118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BB7E57D-1884-4614-88EA-58B6766C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25" y="2231321"/>
            <a:ext cx="1852129" cy="39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05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OLE</a:t>
            </a:r>
            <a:r>
              <a:rPr lang="ko-KR" altLang="en-US" b="1" dirty="0"/>
              <a:t>와 </a:t>
            </a:r>
            <a:r>
              <a:rPr lang="en-US" altLang="ko-KR" b="1" dirty="0"/>
              <a:t>OOXML</a:t>
            </a:r>
            <a:r>
              <a:rPr lang="ko-KR" altLang="en-US" b="1" dirty="0"/>
              <a:t>의 악성행위 비교</a:t>
            </a:r>
            <a:endParaRPr lang="en-US" altLang="ko-KR" b="1" dirty="0"/>
          </a:p>
          <a:p>
            <a:pPr lvl="1"/>
            <a:r>
              <a:rPr lang="en-US" altLang="ko-KR" dirty="0"/>
              <a:t>Office </a:t>
            </a:r>
            <a:r>
              <a:rPr lang="ko-KR" altLang="en-US" dirty="0"/>
              <a:t>문서 악성코드 </a:t>
            </a:r>
            <a:r>
              <a:rPr lang="en-US" altLang="ko-KR" dirty="0"/>
              <a:t>– VBA </a:t>
            </a:r>
            <a:r>
              <a:rPr lang="ko-KR" altLang="en-US" dirty="0"/>
              <a:t>매크로 </a:t>
            </a:r>
            <a:r>
              <a:rPr lang="en-US" altLang="ko-KR" dirty="0"/>
              <a:t>( O )</a:t>
            </a:r>
          </a:p>
          <a:p>
            <a:pPr lvl="1"/>
            <a:r>
              <a:rPr lang="en-US" altLang="ko-KR" dirty="0"/>
              <a:t>Office, HWP </a:t>
            </a:r>
            <a:r>
              <a:rPr lang="ko-KR" altLang="en-US" dirty="0"/>
              <a:t>문서 악성코드 </a:t>
            </a:r>
            <a:r>
              <a:rPr lang="en-US" altLang="ko-KR" dirty="0"/>
              <a:t>– File</a:t>
            </a:r>
            <a:r>
              <a:rPr lang="ko-KR" altLang="en-US" dirty="0"/>
              <a:t> </a:t>
            </a:r>
            <a:r>
              <a:rPr lang="en-US" altLang="ko-KR" dirty="0"/>
              <a:t>Embedded, OLE </a:t>
            </a:r>
            <a:r>
              <a:rPr lang="ko-KR" altLang="en-US" dirty="0"/>
              <a:t>삽입 </a:t>
            </a:r>
            <a:r>
              <a:rPr lang="en-US" altLang="ko-KR" dirty="0"/>
              <a:t>( 0 )</a:t>
            </a:r>
          </a:p>
          <a:p>
            <a:pPr lvl="1"/>
            <a:r>
              <a:rPr lang="ko-KR" altLang="en-US" dirty="0"/>
              <a:t>한글</a:t>
            </a:r>
            <a:r>
              <a:rPr lang="en-US" altLang="ko-KR" dirty="0"/>
              <a:t>(HWP) </a:t>
            </a:r>
            <a:r>
              <a:rPr lang="ko-KR" altLang="en-US" dirty="0"/>
              <a:t>문서 악성코드 </a:t>
            </a:r>
            <a:r>
              <a:rPr lang="en-US" altLang="ko-KR" dirty="0"/>
              <a:t>– PostScript ( </a:t>
            </a:r>
            <a:r>
              <a:rPr lang="ko-KR" altLang="en-US" dirty="0"/>
              <a:t>지원 종료</a:t>
            </a:r>
            <a:r>
              <a:rPr lang="en-US" altLang="ko-KR" dirty="0"/>
              <a:t> )</a:t>
            </a:r>
          </a:p>
          <a:p>
            <a:pPr lvl="1"/>
            <a:r>
              <a:rPr lang="en-US" altLang="ko-KR" dirty="0"/>
              <a:t>XML Template Injection (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</a:p>
          <a:p>
            <a:endParaRPr lang="ko-KR" altLang="en-US" b="1" dirty="0"/>
          </a:p>
          <a:p>
            <a:endParaRPr lang="ko-KR" altLang="en-US" b="1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EDFF0E-B71A-41F3-BF35-7A99BDBBA6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38995" y="4391025"/>
          <a:ext cx="5914011" cy="1581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1337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1971337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  <a:gridCol w="1971337">
                  <a:extLst>
                    <a:ext uri="{9D8B030D-6E8A-4147-A177-3AD203B41FA5}">
                      <a16:colId xmlns:a16="http://schemas.microsoft.com/office/drawing/2014/main" val="1263249637"/>
                    </a:ext>
                  </a:extLst>
                </a:gridCol>
              </a:tblGrid>
              <a:tr h="26357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악성 기능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OLE </a:t>
                      </a:r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형식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OOXML </a:t>
                      </a:r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형식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VBA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File Embedded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OLE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PostScript</a:t>
                      </a:r>
                      <a:endParaRPr lang="ko-KR" altLang="en-US" sz="1000" b="1" kern="120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Template Injection</a:t>
                      </a:r>
                      <a:endParaRPr lang="ko-KR" altLang="en-US" sz="1000" b="1" kern="120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9703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한글</a:t>
            </a:r>
            <a:r>
              <a:rPr lang="en-US" altLang="ko-KR" b="1" dirty="0"/>
              <a:t>(HWP) </a:t>
            </a:r>
            <a:r>
              <a:rPr lang="ko-KR" altLang="en-US" b="1" dirty="0"/>
              <a:t>문서 악성코드 </a:t>
            </a:r>
            <a:r>
              <a:rPr lang="en-US" altLang="ko-KR" b="1" dirty="0"/>
              <a:t>– PostScript</a:t>
            </a:r>
          </a:p>
          <a:p>
            <a:pPr lvl="1"/>
            <a:r>
              <a:rPr lang="en-US" altLang="ko-KR" dirty="0"/>
              <a:t>Adobe </a:t>
            </a:r>
            <a:r>
              <a:rPr lang="ko-KR" altLang="en-US" dirty="0"/>
              <a:t>社에서 만든 </a:t>
            </a:r>
            <a:r>
              <a:rPr lang="en-US" altLang="ko-KR" dirty="0"/>
              <a:t>Script </a:t>
            </a:r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고화질 벡터 이미지를 표현하기 위해 사용됨</a:t>
            </a:r>
            <a:endParaRPr lang="en-US" altLang="ko-KR" dirty="0"/>
          </a:p>
          <a:p>
            <a:pPr lvl="1"/>
            <a:r>
              <a:rPr lang="ko-KR" altLang="en-US" dirty="0"/>
              <a:t>한글에서 지원하며</a:t>
            </a:r>
            <a:r>
              <a:rPr lang="en-US" altLang="ko-KR" dirty="0"/>
              <a:t>, </a:t>
            </a:r>
            <a:r>
              <a:rPr lang="ko-KR" altLang="en-US" dirty="0"/>
              <a:t>확장자로 </a:t>
            </a:r>
            <a:r>
              <a:rPr lang="en-US" altLang="ko-KR" dirty="0" err="1"/>
              <a:t>ps</a:t>
            </a:r>
            <a:r>
              <a:rPr lang="en-US" altLang="ko-KR" dirty="0"/>
              <a:t>, eps</a:t>
            </a:r>
            <a:r>
              <a:rPr lang="ko-KR" altLang="en-US" dirty="0"/>
              <a:t>로 압축형태로 존재함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BE4A6-50FF-415E-ACD0-04425061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52" y="3576531"/>
            <a:ext cx="3114346" cy="2598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CE91DA-2161-47C0-86CA-19A2DE65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3539675"/>
            <a:ext cx="2582936" cy="23421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8E4E41-E76F-49BC-B35A-614088095794}"/>
              </a:ext>
            </a:extLst>
          </p:cNvPr>
          <p:cNvSpPr/>
          <p:nvPr/>
        </p:nvSpPr>
        <p:spPr>
          <a:xfrm>
            <a:off x="2533154" y="5806289"/>
            <a:ext cx="2954908" cy="368306"/>
          </a:xfrm>
          <a:prstGeom prst="rect">
            <a:avLst/>
          </a:prstGeom>
        </p:spPr>
        <p:txBody>
          <a:bodyPr vert="horz" wrap="square" anchor="t" anchorCtr="0">
            <a:normAutofit fontScale="62500" lnSpcReduction="20000"/>
          </a:bodyPr>
          <a:lstStyle/>
          <a:p>
            <a:pPr marL="69750" algn="ct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https://koya-culture.com/news/article.html?no=121643</a:t>
            </a:r>
          </a:p>
        </p:txBody>
      </p:sp>
    </p:spTree>
    <p:extLst>
      <p:ext uri="{BB962C8B-B14F-4D97-AF65-F5344CB8AC3E}">
        <p14:creationId xmlns:p14="http://schemas.microsoft.com/office/powerpoint/2010/main" val="16145262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1(HWP OLE </a:t>
            </a:r>
            <a:r>
              <a:rPr lang="ko-KR" altLang="en-US" dirty="0"/>
              <a:t>개체 삽입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OLE </a:t>
            </a:r>
            <a:r>
              <a:rPr lang="ko-KR" altLang="en-US" dirty="0"/>
              <a:t>개체를 통해 </a:t>
            </a:r>
            <a:r>
              <a:rPr lang="en-US" altLang="ko-KR" dirty="0"/>
              <a:t>VBS </a:t>
            </a:r>
            <a:r>
              <a:rPr lang="ko-KR" altLang="en-US" dirty="0"/>
              <a:t>파일을 생성하고 매크로를 실행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hwp_sample_1</a:t>
            </a:r>
          </a:p>
          <a:p>
            <a:pPr lvl="1"/>
            <a:r>
              <a:rPr lang="en-US" altLang="ko-KR" dirty="0"/>
              <a:t>HASH : 3fb0cfe3cc84fc9bb54c894e05ebbb92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D:\ISEC_2024\malware\hwp_sampe_1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3047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1(HWP OLE </a:t>
            </a:r>
            <a:r>
              <a:rPr lang="ko-KR" altLang="en-US" dirty="0"/>
              <a:t>개체 삽입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oledir</a:t>
            </a:r>
            <a:r>
              <a:rPr lang="en-US" altLang="ko-KR" dirty="0"/>
              <a:t> hwp_sample_1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88692E-837F-421F-BED5-02E19C86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78" y="3066076"/>
            <a:ext cx="351521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832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1(HWP OLE </a:t>
            </a:r>
            <a:r>
              <a:rPr lang="ko-KR" altLang="en-US" dirty="0"/>
              <a:t>개체 삽입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oledump.py –s 2 –d hwp_sample_1 &gt; </a:t>
            </a:r>
            <a:r>
              <a:rPr lang="en-US" altLang="ko-KR" dirty="0" err="1"/>
              <a:t>ole_file</a:t>
            </a:r>
            <a:endParaRPr lang="en-US" altLang="ko-KR" dirty="0"/>
          </a:p>
          <a:p>
            <a:pPr lvl="2"/>
            <a:r>
              <a:rPr lang="en-US" altLang="ko-KR" dirty="0"/>
              <a:t>python3</a:t>
            </a:r>
            <a:r>
              <a:rPr lang="ko-KR" altLang="en-US" dirty="0"/>
              <a:t>를 이용한 </a:t>
            </a:r>
            <a:r>
              <a:rPr lang="en-US" altLang="ko-KR" dirty="0"/>
              <a:t>decompress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17617B-2EAD-44D9-B41C-7D646DC8EFC4}"/>
              </a:ext>
            </a:extLst>
          </p:cNvPr>
          <p:cNvGrpSpPr/>
          <p:nvPr/>
        </p:nvGrpSpPr>
        <p:grpSpPr>
          <a:xfrm>
            <a:off x="6259639" y="2387622"/>
            <a:ext cx="2851473" cy="1654673"/>
            <a:chOff x="4233174" y="2709755"/>
            <a:chExt cx="3718903" cy="15410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F4BD2BA-2D79-4863-86B4-E5C309915BA8}"/>
                </a:ext>
              </a:extLst>
            </p:cNvPr>
            <p:cNvSpPr/>
            <p:nvPr/>
          </p:nvSpPr>
          <p:spPr>
            <a:xfrm>
              <a:off x="4233174" y="2720170"/>
              <a:ext cx="3718903" cy="1530623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BC0AF3-40AB-4264-845E-81375F005B1D}"/>
                </a:ext>
              </a:extLst>
            </p:cNvPr>
            <p:cNvSpPr/>
            <p:nvPr/>
          </p:nvSpPr>
          <p:spPr>
            <a:xfrm>
              <a:off x="4244163" y="2709755"/>
              <a:ext cx="3707912" cy="1532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import </a:t>
              </a:r>
              <a:r>
                <a:rPr lang="en-US" altLang="ko-KR" sz="1050" b="1" dirty="0" err="1">
                  <a:latin typeface="+mn-ea"/>
                </a:rPr>
                <a:t>zlib</a:t>
              </a:r>
              <a:endParaRPr lang="en-US" altLang="ko-KR" sz="1050" b="1" dirty="0">
                <a:latin typeface="+mn-ea"/>
              </a:endParaRP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 = open(“</a:t>
              </a:r>
              <a:r>
                <a:rPr lang="en-US" altLang="ko-KR" sz="1050" b="1" dirty="0" err="1">
                  <a:latin typeface="+mn-ea"/>
                </a:rPr>
                <a:t>ole_file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rb</a:t>
              </a:r>
              <a:r>
                <a:rPr lang="en-US" altLang="ko-KR" sz="1050" b="1" dirty="0">
                  <a:latin typeface="+mn-ea"/>
                </a:rPr>
                <a:t>").read()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 = </a:t>
              </a:r>
              <a:r>
                <a:rPr lang="en-US" altLang="ko-KR" sz="1050" b="1" dirty="0" err="1">
                  <a:latin typeface="+mn-ea"/>
                </a:rPr>
                <a:t>zlib.decompress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, -15)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f = open(“</a:t>
              </a:r>
              <a:r>
                <a:rPr lang="en-US" altLang="ko-KR" sz="1050" b="1" dirty="0" err="1">
                  <a:latin typeface="+mn-ea"/>
                </a:rPr>
                <a:t>ole_decom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wb</a:t>
              </a:r>
              <a:r>
                <a:rPr lang="en-US" altLang="ko-KR" sz="1050" b="1" dirty="0">
                  <a:latin typeface="+mn-ea"/>
                </a:rPr>
                <a:t>")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f.write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)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1714B32-9561-44F0-A80E-ADB0CF01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71" y="4286316"/>
            <a:ext cx="611590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963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1(HWP OLE </a:t>
            </a:r>
            <a:r>
              <a:rPr lang="ko-KR" altLang="en-US" dirty="0"/>
              <a:t>개체 삽입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cat </a:t>
            </a:r>
            <a:r>
              <a:rPr lang="en-US" altLang="ko-KR" dirty="0" err="1"/>
              <a:t>ole_decom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129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625DAB-CC1D-4BC0-B1A7-9C912746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570050"/>
            <a:ext cx="10172700" cy="20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문서형 악성코드 유사한 형태의 동작</a:t>
            </a:r>
            <a:endParaRPr lang="en-US" altLang="ko-KR" b="1" dirty="0"/>
          </a:p>
          <a:p>
            <a:pPr lvl="1"/>
            <a:r>
              <a:rPr lang="ko-KR" altLang="en-US" dirty="0"/>
              <a:t>보안업체인 이글루에 따르면</a:t>
            </a:r>
            <a:r>
              <a:rPr lang="en-US" altLang="ko-KR" dirty="0"/>
              <a:t>, 2023</a:t>
            </a:r>
            <a:r>
              <a:rPr lang="ko-KR" altLang="en-US" dirty="0"/>
              <a:t>년 최신 문서형 악성코드 </a:t>
            </a:r>
            <a:r>
              <a:rPr lang="en-US" altLang="ko-KR" dirty="0"/>
              <a:t>9</a:t>
            </a:r>
            <a:r>
              <a:rPr lang="ko-KR" altLang="en-US" dirty="0"/>
              <a:t>건을 분석한 결과 공격 방식 및 공통으로 </a:t>
            </a:r>
            <a:br>
              <a:rPr lang="ko-KR" altLang="en-US" dirty="0"/>
            </a:br>
            <a:r>
              <a:rPr lang="ko-KR" altLang="en-US" dirty="0"/>
              <a:t>사용되는 부분을 확인할 수 있음</a:t>
            </a:r>
          </a:p>
          <a:p>
            <a:pPr lvl="1"/>
            <a:r>
              <a:rPr lang="ko-KR" altLang="en-US" dirty="0"/>
              <a:t>호기심을 </a:t>
            </a:r>
            <a:r>
              <a:rPr lang="ko-KR" altLang="en-US" dirty="0" err="1"/>
              <a:t>가질만한</a:t>
            </a:r>
            <a:r>
              <a:rPr lang="ko-KR" altLang="en-US" dirty="0"/>
              <a:t> 키워드를 가지고 </a:t>
            </a:r>
            <a:r>
              <a:rPr lang="ko-KR" altLang="en-US" dirty="0" err="1"/>
              <a:t>스피어</a:t>
            </a:r>
            <a:r>
              <a:rPr lang="ko-KR" altLang="en-US" dirty="0"/>
              <a:t> 피싱을 통해 문서형 악성코드를 실행하도록 유도함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Picture 2" descr="https://www.igloo.co.kr/wp-content/uploads/2024/01/%EA%B7%B8%EB%A6%BC40.jpg">
            <a:extLst>
              <a:ext uri="{FF2B5EF4-FFF2-40B4-BE49-F238E27FC236}">
                <a16:creationId xmlns:a16="http://schemas.microsoft.com/office/drawing/2014/main" id="{FB9B8B49-DBDD-4F12-A071-69FBBFC3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82" y="3576120"/>
            <a:ext cx="4736484" cy="26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www.igloo.co.kr/wp-content/uploads/2024/01/%EA%B7%B8%EB%A6%BC41.jpg">
            <a:extLst>
              <a:ext uri="{FF2B5EF4-FFF2-40B4-BE49-F238E27FC236}">
                <a16:creationId xmlns:a16="http://schemas.microsoft.com/office/drawing/2014/main" id="{0054CCC9-ED2A-40BE-AF4F-B7F91CF9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01" y="3908479"/>
            <a:ext cx="3783414" cy="16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22824D-B45A-4E02-A5CA-C84B66AFEDF0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 fontScale="92500"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이글루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북한 공격그룹 문서형 악성코드 키워드 및 트렌드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9848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2(HWP PostScript)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Shell Code </a:t>
            </a:r>
            <a:r>
              <a:rPr lang="ko-KR" altLang="en-US" dirty="0"/>
              <a:t>동작으로 </a:t>
            </a:r>
            <a:r>
              <a:rPr lang="en-US" altLang="ko-KR" dirty="0"/>
              <a:t>VBS </a:t>
            </a:r>
            <a:r>
              <a:rPr lang="ko-KR" altLang="en-US" dirty="0"/>
              <a:t>코드를 수행하여 추가 악성코드 다운로드 및 실행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hwp_sample_2</a:t>
            </a:r>
          </a:p>
          <a:p>
            <a:pPr lvl="1"/>
            <a:r>
              <a:rPr lang="en-US" altLang="ko-KR" dirty="0"/>
              <a:t>HASH : 1c669d4b2bea6b56dd6e00adabc6319f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D:\ISEC_2024\malware\hwp_sampe_2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664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2(HWP PostScript)</a:t>
            </a:r>
          </a:p>
          <a:p>
            <a:pPr lvl="2"/>
            <a:r>
              <a:rPr lang="en-US" altLang="ko-KR" dirty="0" err="1"/>
              <a:t>oledir</a:t>
            </a:r>
            <a:r>
              <a:rPr lang="en-US" altLang="ko-KR" dirty="0"/>
              <a:t> hwp_sample_2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D53AFB-5F3A-4798-872B-52D7F48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34" y="3166629"/>
            <a:ext cx="362953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11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2(HWP PostScript)</a:t>
            </a:r>
          </a:p>
          <a:p>
            <a:pPr lvl="2"/>
            <a:r>
              <a:rPr lang="en-US" altLang="ko-KR" dirty="0"/>
              <a:t>oledump.py -s 2 -d hwp_sample_2 &gt; </a:t>
            </a:r>
            <a:r>
              <a:rPr lang="en-US" altLang="ko-KR" dirty="0" err="1"/>
              <a:t>eps_file</a:t>
            </a:r>
            <a:endParaRPr lang="en-US" altLang="ko-KR" dirty="0"/>
          </a:p>
          <a:p>
            <a:pPr lvl="2"/>
            <a:r>
              <a:rPr lang="en-US" altLang="ko-KR" dirty="0"/>
              <a:t>python3</a:t>
            </a:r>
            <a:r>
              <a:rPr lang="ko-KR" altLang="en-US" dirty="0"/>
              <a:t>을 통한 압축 해제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2C2892-6906-49EC-AA6B-205F390347E1}"/>
              </a:ext>
            </a:extLst>
          </p:cNvPr>
          <p:cNvGrpSpPr/>
          <p:nvPr/>
        </p:nvGrpSpPr>
        <p:grpSpPr>
          <a:xfrm>
            <a:off x="6302479" y="2589249"/>
            <a:ext cx="2851473" cy="1654672"/>
            <a:chOff x="4233174" y="2709756"/>
            <a:chExt cx="3718903" cy="15410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C682EF3-5E1A-4021-A480-476DABDB011D}"/>
                </a:ext>
              </a:extLst>
            </p:cNvPr>
            <p:cNvSpPr/>
            <p:nvPr/>
          </p:nvSpPr>
          <p:spPr>
            <a:xfrm>
              <a:off x="4233174" y="2720170"/>
              <a:ext cx="3718903" cy="1530623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9289C7-989C-4618-9701-B100A2AEEC0D}"/>
                </a:ext>
              </a:extLst>
            </p:cNvPr>
            <p:cNvSpPr/>
            <p:nvPr/>
          </p:nvSpPr>
          <p:spPr>
            <a:xfrm>
              <a:off x="4244163" y="2709756"/>
              <a:ext cx="3707912" cy="1532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import </a:t>
              </a:r>
              <a:r>
                <a:rPr lang="en-US" altLang="ko-KR" sz="1050" b="1" dirty="0" err="1">
                  <a:latin typeface="+mn-ea"/>
                </a:rPr>
                <a:t>zlib</a:t>
              </a:r>
              <a:endParaRPr lang="en-US" altLang="ko-KR" sz="1050" b="1" dirty="0">
                <a:latin typeface="+mn-ea"/>
              </a:endParaRP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 = open("</a:t>
              </a:r>
              <a:r>
                <a:rPr lang="en-US" altLang="ko-KR" sz="1050" b="1" dirty="0" err="1">
                  <a:latin typeface="+mn-ea"/>
                </a:rPr>
                <a:t>eps_file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rb</a:t>
              </a:r>
              <a:r>
                <a:rPr lang="en-US" altLang="ko-KR" sz="1050" b="1" dirty="0">
                  <a:latin typeface="+mn-ea"/>
                </a:rPr>
                <a:t>").read()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 = </a:t>
              </a:r>
              <a:r>
                <a:rPr lang="en-US" altLang="ko-KR" sz="1050" b="1" dirty="0" err="1">
                  <a:latin typeface="+mn-ea"/>
                </a:rPr>
                <a:t>zlib.decompress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, -15)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f = open("</a:t>
              </a:r>
              <a:r>
                <a:rPr lang="en-US" altLang="ko-KR" sz="1050" b="1" dirty="0" err="1">
                  <a:latin typeface="+mn-ea"/>
                </a:rPr>
                <a:t>eps_decom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wb</a:t>
              </a:r>
              <a:r>
                <a:rPr lang="en-US" altLang="ko-KR" sz="1050" b="1" dirty="0">
                  <a:latin typeface="+mn-ea"/>
                </a:rPr>
                <a:t>")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f.write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)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B32A7C7-4F89-431D-87D5-04FEEF59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4487942"/>
            <a:ext cx="611590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70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2(HWP PostScript)</a:t>
            </a:r>
          </a:p>
          <a:p>
            <a:pPr lvl="2"/>
            <a:r>
              <a:rPr lang="en-US" altLang="ko-KR" dirty="0"/>
              <a:t>cutter, </a:t>
            </a:r>
            <a:r>
              <a:rPr lang="en-US" altLang="ko-KR" dirty="0" err="1"/>
              <a:t>scdbgc</a:t>
            </a:r>
            <a:r>
              <a:rPr lang="ko-KR" altLang="en-US" dirty="0"/>
              <a:t>를 이용하여 쉘 코드 분석</a:t>
            </a:r>
            <a:endParaRPr lang="en-US" altLang="ko-KR" dirty="0"/>
          </a:p>
          <a:p>
            <a:pPr lvl="2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scdbgc</a:t>
            </a:r>
            <a:r>
              <a:rPr lang="en-US" altLang="ko-KR" dirty="0"/>
              <a:t> –f shell –</a:t>
            </a:r>
            <a:r>
              <a:rPr lang="en-US" altLang="ko-KR" dirty="0" err="1"/>
              <a:t>findsc</a:t>
            </a:r>
            <a:r>
              <a:rPr lang="en-US" altLang="ko-KR" dirty="0"/>
              <a:t> -r</a:t>
            </a:r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F533B-DA55-4805-A777-8CF3D0B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7" y="3367835"/>
            <a:ext cx="9672466" cy="1424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44B568-30F4-434F-BC47-948AB750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08" y="4160196"/>
            <a:ext cx="6810855" cy="20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845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ko-KR" altLang="en-US" dirty="0"/>
              <a:t>다수의 인코딩이 적용되어 있으며</a:t>
            </a:r>
            <a:r>
              <a:rPr lang="en-US" altLang="ko-KR" dirty="0"/>
              <a:t>, </a:t>
            </a:r>
            <a:r>
              <a:rPr lang="ko-KR" altLang="en-US" dirty="0"/>
              <a:t>프로세스 </a:t>
            </a:r>
            <a:r>
              <a:rPr lang="ko-KR" altLang="en-US" dirty="0" err="1"/>
              <a:t>인젝션</a:t>
            </a:r>
            <a:r>
              <a:rPr lang="ko-KR" altLang="en-US" dirty="0"/>
              <a:t> 동작으로 </a:t>
            </a:r>
            <a:r>
              <a:rPr lang="en-US" altLang="ko-KR" dirty="0"/>
              <a:t>C&amp;C </a:t>
            </a:r>
            <a:r>
              <a:rPr lang="ko-KR" altLang="en-US" dirty="0"/>
              <a:t>서버와 연결을 수행함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hwp_sample_3</a:t>
            </a:r>
          </a:p>
          <a:p>
            <a:pPr lvl="1"/>
            <a:r>
              <a:rPr lang="en-US" altLang="ko-KR" dirty="0"/>
              <a:t>HASH : f2e936ff1977d123809d167a2a51cdeb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D:\ISEC_2024\malware\hwp_sampe_3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018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hwp_sample_3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BBB62-1CC9-4CD9-9BCC-9BBE1E5B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44" y="3056926"/>
            <a:ext cx="4562513" cy="31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48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 err="1"/>
              <a:t>oledir</a:t>
            </a:r>
            <a:r>
              <a:rPr lang="en-US" altLang="ko-KR" dirty="0"/>
              <a:t> hwp_sample_3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C4443-BFE9-48CC-9AE3-93FF9C38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33" y="3091544"/>
            <a:ext cx="3403734" cy="312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0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/>
              <a:t>oledump.py –s 4 –d hwp_sample_3 &gt; </a:t>
            </a:r>
            <a:r>
              <a:rPr lang="en-US" altLang="ko-KR" dirty="0" err="1"/>
              <a:t>eps_file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72A9EB-5A75-4E30-B66F-F17D6685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17" y="3192935"/>
            <a:ext cx="3406167" cy="1771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C98D32-ADB7-4A27-80D6-880679C1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179" y="5410849"/>
            <a:ext cx="583964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985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/>
              <a:t>python3</a:t>
            </a:r>
            <a:r>
              <a:rPr lang="ko-KR" altLang="en-US" dirty="0"/>
              <a:t>을 통한 압축 해제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351944-DAEC-41FF-BBEA-151B8527C7DF}"/>
              </a:ext>
            </a:extLst>
          </p:cNvPr>
          <p:cNvGrpSpPr/>
          <p:nvPr/>
        </p:nvGrpSpPr>
        <p:grpSpPr>
          <a:xfrm>
            <a:off x="4811839" y="2597309"/>
            <a:ext cx="2851473" cy="1654672"/>
            <a:chOff x="4233174" y="2709756"/>
            <a:chExt cx="3718903" cy="154103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855476F-7C8E-4C7E-9203-728BB3D7CB15}"/>
                </a:ext>
              </a:extLst>
            </p:cNvPr>
            <p:cNvSpPr/>
            <p:nvPr/>
          </p:nvSpPr>
          <p:spPr>
            <a:xfrm>
              <a:off x="4233174" y="2720170"/>
              <a:ext cx="3718903" cy="1530623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53B680-F2CC-410C-B7EB-F4E6C28363BF}"/>
                </a:ext>
              </a:extLst>
            </p:cNvPr>
            <p:cNvSpPr/>
            <p:nvPr/>
          </p:nvSpPr>
          <p:spPr>
            <a:xfrm>
              <a:off x="4244163" y="2709756"/>
              <a:ext cx="3707912" cy="1532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import </a:t>
              </a:r>
              <a:r>
                <a:rPr lang="en-US" altLang="ko-KR" sz="1050" b="1" dirty="0" err="1">
                  <a:latin typeface="+mn-ea"/>
                </a:rPr>
                <a:t>zlib</a:t>
              </a:r>
              <a:endParaRPr lang="en-US" altLang="ko-KR" sz="1050" b="1" dirty="0">
                <a:latin typeface="+mn-ea"/>
              </a:endParaRP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 = open("</a:t>
              </a:r>
              <a:r>
                <a:rPr lang="en-US" altLang="ko-KR" sz="1050" b="1" dirty="0" err="1">
                  <a:latin typeface="+mn-ea"/>
                </a:rPr>
                <a:t>eps_file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rb</a:t>
              </a:r>
              <a:r>
                <a:rPr lang="en-US" altLang="ko-KR" sz="1050" b="1" dirty="0">
                  <a:latin typeface="+mn-ea"/>
                </a:rPr>
                <a:t>").read()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 = </a:t>
              </a:r>
              <a:r>
                <a:rPr lang="en-US" altLang="ko-KR" sz="1050" b="1" dirty="0" err="1">
                  <a:latin typeface="+mn-ea"/>
                </a:rPr>
                <a:t>zlib.decompress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indata</a:t>
              </a:r>
              <a:r>
                <a:rPr lang="en-US" altLang="ko-KR" sz="1050" b="1" dirty="0">
                  <a:latin typeface="+mn-ea"/>
                </a:rPr>
                <a:t>, -15)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>
                  <a:latin typeface="+mn-ea"/>
                </a:rPr>
                <a:t>f = open("</a:t>
              </a:r>
              <a:r>
                <a:rPr lang="en-US" altLang="ko-KR" sz="1050" b="1" dirty="0" err="1">
                  <a:latin typeface="+mn-ea"/>
                </a:rPr>
                <a:t>eps_decom</a:t>
              </a:r>
              <a:r>
                <a:rPr lang="en-US" altLang="ko-KR" sz="1050" b="1" dirty="0">
                  <a:latin typeface="+mn-ea"/>
                </a:rPr>
                <a:t>", "</a:t>
              </a:r>
              <a:r>
                <a:rPr lang="en-US" altLang="ko-KR" sz="1050" b="1" dirty="0" err="1">
                  <a:latin typeface="+mn-ea"/>
                </a:rPr>
                <a:t>wb</a:t>
              </a:r>
              <a:r>
                <a:rPr lang="en-US" altLang="ko-KR" sz="1050" b="1" dirty="0">
                  <a:latin typeface="+mn-ea"/>
                </a:rPr>
                <a:t>")</a:t>
              </a:r>
            </a:p>
            <a:p>
              <a:pPr marL="69750">
                <a:lnSpc>
                  <a:spcPts val="2500"/>
                </a:lnSpc>
              </a:pPr>
              <a:r>
                <a:rPr lang="en-US" altLang="ko-KR" sz="1050" b="1" dirty="0" err="1">
                  <a:latin typeface="+mn-ea"/>
                </a:rPr>
                <a:t>f.write</a:t>
              </a:r>
              <a:r>
                <a:rPr lang="en-US" altLang="ko-KR" sz="1050" b="1" dirty="0">
                  <a:latin typeface="+mn-ea"/>
                </a:rPr>
                <a:t>(</a:t>
              </a:r>
              <a:r>
                <a:rPr lang="en-US" altLang="ko-KR" sz="1050" b="1" dirty="0" err="1">
                  <a:latin typeface="+mn-ea"/>
                </a:rPr>
                <a:t>outdata</a:t>
              </a:r>
              <a:r>
                <a:rPr lang="en-US" altLang="ko-KR" sz="1050" b="1" dirty="0">
                  <a:latin typeface="+mn-ea"/>
                </a:rPr>
                <a:t>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751A99C-9576-4D91-B9BE-2640BA91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4487942"/>
            <a:ext cx="611590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638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/>
              <a:t>vi</a:t>
            </a:r>
            <a:r>
              <a:rPr lang="ko-KR" altLang="en-US" dirty="0"/>
              <a:t> </a:t>
            </a:r>
            <a:r>
              <a:rPr lang="en-US" altLang="ko-KR" dirty="0" err="1"/>
              <a:t>eps_decom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cvx</a:t>
            </a:r>
            <a:r>
              <a:rPr lang="en-US" altLang="ko-KR" dirty="0"/>
              <a:t> exec </a:t>
            </a:r>
            <a:r>
              <a:rPr lang="en-US" altLang="ko-KR" dirty="0" err="1"/>
              <a:t>exec</a:t>
            </a:r>
            <a:r>
              <a:rPr lang="ko-KR" altLang="en-US" dirty="0"/>
              <a:t> </a:t>
            </a:r>
            <a:r>
              <a:rPr lang="en-US" altLang="ko-KR" dirty="0"/>
              <a:t>-&gt; print)</a:t>
            </a:r>
          </a:p>
          <a:p>
            <a:pPr lvl="2"/>
            <a:r>
              <a:rPr lang="en-US" altLang="ko-KR" dirty="0" err="1"/>
              <a:t>gs</a:t>
            </a:r>
            <a:r>
              <a:rPr lang="en-US" altLang="ko-KR" dirty="0"/>
              <a:t> </a:t>
            </a:r>
            <a:r>
              <a:rPr lang="en-US" altLang="ko-KR" dirty="0" err="1"/>
              <a:t>eps_decom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139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F361D9-141A-4B79-800C-7933F095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4"/>
          <a:stretch/>
        </p:blipFill>
        <p:spPr>
          <a:xfrm>
            <a:off x="4557928" y="3277608"/>
            <a:ext cx="2431710" cy="1275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D5733D-C736-4863-941A-41CA0044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62" y="4656927"/>
            <a:ext cx="7160677" cy="14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문서형 악성코드</a:t>
            </a:r>
            <a:r>
              <a:rPr lang="en-US" altLang="ko-KR" dirty="0"/>
              <a:t> </a:t>
            </a:r>
            <a:r>
              <a:rPr lang="ko-KR" altLang="en-US" dirty="0"/>
              <a:t>최신 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이메일을 통한 문서형 악성코드</a:t>
            </a:r>
            <a:endParaRPr lang="en-US" altLang="ko-KR" dirty="0"/>
          </a:p>
          <a:p>
            <a:pPr lvl="1"/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/>
              <a:t>전체 사이버 공격의 </a:t>
            </a:r>
            <a:r>
              <a:rPr lang="en-US" altLang="ko-KR" dirty="0"/>
              <a:t>91%</a:t>
            </a:r>
            <a:r>
              <a:rPr lang="ko-KR" altLang="en-US" dirty="0"/>
              <a:t>가 이메일로부터 시작되었으며</a:t>
            </a:r>
            <a:r>
              <a:rPr lang="en-US" altLang="ko-KR" dirty="0"/>
              <a:t>, </a:t>
            </a:r>
            <a:r>
              <a:rPr lang="ko-KR" altLang="en-US" dirty="0"/>
              <a:t>이메일의 </a:t>
            </a:r>
            <a:r>
              <a:rPr lang="en-US" altLang="ko-KR" dirty="0"/>
              <a:t>99.7%</a:t>
            </a:r>
            <a:r>
              <a:rPr lang="ko-KR" altLang="en-US" dirty="0"/>
              <a:t>가 첨부파일을 이용한 </a:t>
            </a:r>
            <a:br>
              <a:rPr lang="en-US" altLang="ko-KR" dirty="0"/>
            </a:br>
            <a:r>
              <a:rPr lang="ko-KR" altLang="en-US" dirty="0"/>
              <a:t>공격으로 확인됨</a:t>
            </a:r>
            <a:endParaRPr lang="en-US" altLang="ko-KR" dirty="0"/>
          </a:p>
          <a:p>
            <a:pPr lvl="1"/>
            <a:r>
              <a:rPr lang="ko-KR" altLang="en-US" dirty="0"/>
              <a:t>기술적인 공격보다 사람의 심리를 겨냥한 사회 공학기법을 이용한 공격이 </a:t>
            </a:r>
            <a:r>
              <a:rPr lang="en-US" altLang="ko-KR" dirty="0"/>
              <a:t>65%</a:t>
            </a:r>
            <a:r>
              <a:rPr lang="ko-KR" altLang="en-US" dirty="0"/>
              <a:t>로 높은 성공률을 보임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2824D-B45A-4E02-A5CA-C84B66AFEDF0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/>
          </a:bodyPr>
          <a:lstStyle/>
          <a:p>
            <a:pPr marL="69750" algn="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KISA,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해킹 메일 동향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2" descr="해킹 메일 동향[사진=KISA]">
            <a:extLst>
              <a:ext uri="{FF2B5EF4-FFF2-40B4-BE49-F238E27FC236}">
                <a16:creationId xmlns:a16="http://schemas.microsoft.com/office/drawing/2014/main" id="{69630E05-E414-462E-9085-871432CC4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4452" y="3311245"/>
            <a:ext cx="5843096" cy="27937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361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/>
              <a:t>909090</a:t>
            </a:r>
            <a:r>
              <a:rPr lang="ko-KR" altLang="en-US" dirty="0"/>
              <a:t>으로 시작하는 </a:t>
            </a:r>
            <a:r>
              <a:rPr lang="en-US" altLang="ko-KR" dirty="0"/>
              <a:t>Shellcode </a:t>
            </a:r>
            <a:r>
              <a:rPr lang="ko-KR" altLang="en-US" dirty="0"/>
              <a:t>복사하여 파일 생성 </a:t>
            </a:r>
            <a:r>
              <a:rPr lang="en-US" altLang="ko-KR" dirty="0"/>
              <a:t>( vi shellcode )</a:t>
            </a:r>
          </a:p>
          <a:p>
            <a:pPr lvl="2"/>
            <a:r>
              <a:rPr lang="en-US" altLang="ko-KR" dirty="0" err="1"/>
              <a:t>xxd</a:t>
            </a:r>
            <a:r>
              <a:rPr lang="en-US" altLang="ko-KR" dirty="0"/>
              <a:t> –r shellcode </a:t>
            </a:r>
            <a:r>
              <a:rPr lang="en-US" altLang="ko-KR" dirty="0" err="1"/>
              <a:t>shell.bin</a:t>
            </a:r>
            <a:endParaRPr lang="en-US" altLang="ko-KR" dirty="0"/>
          </a:p>
          <a:p>
            <a:pPr lvl="2"/>
            <a:r>
              <a:rPr lang="en-US" altLang="ko-KR" dirty="0" err="1"/>
              <a:t>xxd</a:t>
            </a:r>
            <a:r>
              <a:rPr lang="en-US" altLang="ko-KR" dirty="0"/>
              <a:t> </a:t>
            </a:r>
            <a:r>
              <a:rPr lang="en-US" altLang="ko-KR" dirty="0" err="1"/>
              <a:t>shell.bin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4F3D32-4E6B-4227-AD61-BC4B6BEC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470" y="3828183"/>
            <a:ext cx="581106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273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</a:t>
            </a:r>
            <a:r>
              <a:rPr lang="ko-KR" altLang="en-US" b="1" dirty="0"/>
              <a:t>한글 </a:t>
            </a:r>
            <a:r>
              <a:rPr lang="en-US" altLang="ko-KR" b="1" dirty="0"/>
              <a:t>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한글</a:t>
            </a:r>
            <a:r>
              <a:rPr lang="en-US" altLang="ko-KR" dirty="0"/>
              <a:t> </a:t>
            </a:r>
            <a:r>
              <a:rPr lang="ko-KR" altLang="en-US" dirty="0"/>
              <a:t>분석 샘플 </a:t>
            </a:r>
            <a:r>
              <a:rPr lang="en-US" altLang="ko-KR" dirty="0"/>
              <a:t>3(HWP PostScript)</a:t>
            </a:r>
          </a:p>
          <a:p>
            <a:pPr lvl="2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scdbgc</a:t>
            </a:r>
            <a:r>
              <a:rPr lang="ko-KR" altLang="en-US" dirty="0"/>
              <a:t> </a:t>
            </a:r>
            <a:r>
              <a:rPr lang="en-US" altLang="ko-KR" dirty="0"/>
              <a:t>–f</a:t>
            </a:r>
            <a:r>
              <a:rPr lang="ko-KR" altLang="en-US" dirty="0"/>
              <a:t> </a:t>
            </a:r>
            <a:r>
              <a:rPr lang="en-US" altLang="ko-KR" dirty="0" err="1"/>
              <a:t>shell.bin</a:t>
            </a:r>
            <a:r>
              <a:rPr lang="en-US" altLang="ko-KR" dirty="0"/>
              <a:t> –</a:t>
            </a:r>
            <a:r>
              <a:rPr lang="en-US" altLang="ko-KR" dirty="0" err="1"/>
              <a:t>findsc</a:t>
            </a:r>
            <a:r>
              <a:rPr lang="en-US" altLang="ko-KR" dirty="0"/>
              <a:t> –r</a:t>
            </a:r>
          </a:p>
          <a:p>
            <a:pPr lvl="2"/>
            <a:r>
              <a:rPr lang="en-US" altLang="ko-KR" dirty="0"/>
              <a:t>shell32.dll</a:t>
            </a:r>
            <a:r>
              <a:rPr lang="ko-KR" altLang="en-US" dirty="0"/>
              <a:t>을 호출하고 경로를 지정하는 행위를 확인할 수 있음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한글 문서형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88216B-5622-4816-9425-1B409B7C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47" y="3838976"/>
            <a:ext cx="5182506" cy="21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203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548668" y="2767568"/>
            <a:ext cx="5094663" cy="13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소프트웨어 취약점 문서형 악성코드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(CVE-2017-11882)</a:t>
            </a:r>
          </a:p>
        </p:txBody>
      </p:sp>
    </p:spTree>
    <p:extLst>
      <p:ext uri="{BB962C8B-B14F-4D97-AF65-F5344CB8AC3E}">
        <p14:creationId xmlns:p14="http://schemas.microsoft.com/office/powerpoint/2010/main" val="36484449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CVE-2017-11882 </a:t>
            </a:r>
            <a:r>
              <a:rPr lang="ko-KR" altLang="en-US" b="1" dirty="0"/>
              <a:t>공격 현황</a:t>
            </a:r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 기사에 따르면</a:t>
            </a:r>
            <a:r>
              <a:rPr lang="en-US" altLang="ko-KR" dirty="0"/>
              <a:t>, </a:t>
            </a:r>
            <a:r>
              <a:rPr lang="ko-KR" altLang="en-US" dirty="0"/>
              <a:t>가장 많은 취약점 공격이 수행됨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취약점이 </a:t>
            </a:r>
            <a:r>
              <a:rPr lang="ko-KR" altLang="en-US" dirty="0" err="1"/>
              <a:t>패치된</a:t>
            </a:r>
            <a:r>
              <a:rPr lang="ko-KR" altLang="en-US" dirty="0"/>
              <a:t> 현재까지도 수많은 공격이 탐지가 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Picture 2" descr="https://news.sophos.com/wp-content/uploads/2018/09/exploit_usage.png">
            <a:extLst>
              <a:ext uri="{FF2B5EF4-FFF2-40B4-BE49-F238E27FC236}">
                <a16:creationId xmlns:a16="http://schemas.microsoft.com/office/drawing/2014/main" id="{398BD36A-9FA4-4E39-8B74-821D08D2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54" y="3052887"/>
            <a:ext cx="5689092" cy="31062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106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CVE-2017-11882 </a:t>
            </a:r>
            <a:r>
              <a:rPr lang="ko-KR" altLang="en-US" b="1" dirty="0"/>
              <a:t>개요</a:t>
            </a:r>
          </a:p>
          <a:p>
            <a:pPr lvl="1"/>
            <a:r>
              <a:rPr lang="en-US" altLang="ko-KR" dirty="0"/>
              <a:t>EQNEDT32.EXE(</a:t>
            </a:r>
            <a:r>
              <a:rPr lang="ko-KR" altLang="en-US" dirty="0"/>
              <a:t>수식편집기</a:t>
            </a:r>
            <a:r>
              <a:rPr lang="en-US" altLang="ko-KR" dirty="0"/>
              <a:t>)</a:t>
            </a:r>
            <a:r>
              <a:rPr lang="ko-KR" altLang="en-US" dirty="0"/>
              <a:t>의 메모리 제한을 설정하지 않은 문제로 인해 취약점 발생</a:t>
            </a:r>
          </a:p>
          <a:p>
            <a:pPr lvl="1"/>
            <a:r>
              <a:rPr lang="en-US" altLang="ko-KR" dirty="0"/>
              <a:t>Microsoft Office 2016 </a:t>
            </a:r>
            <a:r>
              <a:rPr lang="ko-KR" altLang="en-US" dirty="0"/>
              <a:t>이하</a:t>
            </a:r>
            <a:r>
              <a:rPr lang="en-US" altLang="ko-KR" dirty="0"/>
              <a:t>(Office 2016, 2013, 2010, 2007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에서 실행</a:t>
            </a:r>
            <a:endParaRPr lang="en-US" altLang="ko-KR" dirty="0"/>
          </a:p>
          <a:p>
            <a:pPr lvl="1"/>
            <a:r>
              <a:rPr lang="ko-KR" altLang="en-US" dirty="0"/>
              <a:t>엑셀을 실행 시 자동으로 시작되며</a:t>
            </a:r>
            <a:r>
              <a:rPr lang="en-US" altLang="ko-KR" dirty="0"/>
              <a:t>, Excel</a:t>
            </a:r>
            <a:r>
              <a:rPr lang="ko-KR" altLang="en-US" dirty="0"/>
              <a:t>에서 파생되는 것이 아니라 수식편집기</a:t>
            </a:r>
            <a:r>
              <a:rPr lang="en-US" altLang="ko-KR" dirty="0"/>
              <a:t>(EQNEDT32.exe)</a:t>
            </a:r>
            <a:r>
              <a:rPr lang="ko-KR" altLang="en-US" dirty="0"/>
              <a:t>에서 별도로 악성행위가 수행됨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Picture 0">
            <a:extLst>
              <a:ext uri="{FF2B5EF4-FFF2-40B4-BE49-F238E27FC236}">
                <a16:creationId xmlns:a16="http://schemas.microsoft.com/office/drawing/2014/main" id="{479BEBC6-BBE0-42F1-82F3-493BD260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724" y="4525494"/>
            <a:ext cx="3766380" cy="7060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62E43C14-0983-47CB-938A-48610367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4139" y="4211833"/>
            <a:ext cx="3240208" cy="12149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661399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CVE-2017-11882 </a:t>
            </a:r>
            <a:r>
              <a:rPr lang="ko-KR" altLang="en-US" b="1" dirty="0"/>
              <a:t>개요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C:\Program Files\Common Files\</a:t>
            </a:r>
            <a:r>
              <a:rPr lang="en-US" altLang="ko-KR" dirty="0" err="1"/>
              <a:t>microsoft</a:t>
            </a:r>
            <a:r>
              <a:rPr lang="en-US" altLang="ko-KR" dirty="0"/>
              <a:t> shared\EQUATION\eqnedt32.exe</a:t>
            </a:r>
          </a:p>
          <a:p>
            <a:pPr lvl="1"/>
            <a:r>
              <a:rPr lang="en-US" altLang="ko-KR" dirty="0"/>
              <a:t>sub_41160F, sub_421E39</a:t>
            </a:r>
            <a:r>
              <a:rPr lang="ko-KR" altLang="en-US" dirty="0"/>
              <a:t>의 주소를 확인해보면 </a:t>
            </a:r>
            <a:r>
              <a:rPr lang="en-US" altLang="ko-KR" dirty="0"/>
              <a:t>String </a:t>
            </a:r>
            <a:r>
              <a:rPr lang="ko-KR" altLang="en-US" dirty="0"/>
              <a:t>길이를 검증하지 않고 </a:t>
            </a:r>
            <a:r>
              <a:rPr lang="en-US" altLang="ko-KR" dirty="0" err="1"/>
              <a:t>strcpy</a:t>
            </a:r>
            <a:r>
              <a:rPr lang="en-US" altLang="ko-KR" dirty="0"/>
              <a:t> </a:t>
            </a:r>
            <a:r>
              <a:rPr lang="ko-KR" altLang="en-US" dirty="0"/>
              <a:t>함수를 사용함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954374-1C95-4B48-8994-83E0D865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16" y="3310142"/>
            <a:ext cx="2391176" cy="2627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9D1882-05EB-4AF8-8768-584D1197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33" y="3304982"/>
            <a:ext cx="3630738" cy="25430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C88CC-D53F-4BB9-9539-48CDC1C6480B}"/>
              </a:ext>
            </a:extLst>
          </p:cNvPr>
          <p:cNvSpPr/>
          <p:nvPr/>
        </p:nvSpPr>
        <p:spPr>
          <a:xfrm>
            <a:off x="2664715" y="4565217"/>
            <a:ext cx="710469" cy="177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D1B8B8-9661-44AF-9FE1-349EE9EE3EDF}"/>
              </a:ext>
            </a:extLst>
          </p:cNvPr>
          <p:cNvSpPr/>
          <p:nvPr/>
        </p:nvSpPr>
        <p:spPr>
          <a:xfrm>
            <a:off x="5826869" y="4387152"/>
            <a:ext cx="520243" cy="169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316951-D20F-41CA-B1A5-85F1683B4021}"/>
              </a:ext>
            </a:extLst>
          </p:cNvPr>
          <p:cNvSpPr/>
          <p:nvPr/>
        </p:nvSpPr>
        <p:spPr>
          <a:xfrm>
            <a:off x="5587532" y="3283430"/>
            <a:ext cx="520243" cy="28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0D3A49-8920-450A-A621-CA628F0741A5}"/>
              </a:ext>
            </a:extLst>
          </p:cNvPr>
          <p:cNvSpPr/>
          <p:nvPr/>
        </p:nvSpPr>
        <p:spPr>
          <a:xfrm>
            <a:off x="6096584" y="5411605"/>
            <a:ext cx="520243" cy="216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398E22-F404-4DAF-9FAA-0AC35A01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74" y="4066289"/>
            <a:ext cx="2998148" cy="810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2A9A8-CB9C-467E-8E28-99BA16E06391}"/>
              </a:ext>
            </a:extLst>
          </p:cNvPr>
          <p:cNvSpPr/>
          <p:nvPr/>
        </p:nvSpPr>
        <p:spPr>
          <a:xfrm>
            <a:off x="7247223" y="4458867"/>
            <a:ext cx="470194" cy="231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9296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CVE-2017-11882 </a:t>
            </a:r>
            <a:r>
              <a:rPr lang="ko-KR" altLang="en-US" b="1" dirty="0"/>
              <a:t>개요</a:t>
            </a:r>
            <a:endParaRPr lang="en-US" altLang="ko-KR" b="1" dirty="0"/>
          </a:p>
          <a:p>
            <a:pPr lvl="1"/>
            <a:r>
              <a:rPr lang="en-US" altLang="ko-KR" dirty="0"/>
              <a:t>CVE-2017-11882</a:t>
            </a:r>
            <a:r>
              <a:rPr lang="ko-KR" altLang="en-US" dirty="0"/>
              <a:t>의 심각성으로 인해 취약점을 패치</a:t>
            </a:r>
            <a:endParaRPr lang="en-US" altLang="ko-KR" dirty="0"/>
          </a:p>
          <a:p>
            <a:pPr lvl="1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취약점 패치 후 같은 유형의 </a:t>
            </a:r>
            <a:r>
              <a:rPr lang="en-US" altLang="ko-KR" dirty="0"/>
              <a:t>CVE-2018-0802</a:t>
            </a:r>
            <a:r>
              <a:rPr lang="ko-KR" altLang="en-US" dirty="0"/>
              <a:t>가 확인되었음</a:t>
            </a:r>
            <a:endParaRPr lang="en-US" altLang="ko-KR" dirty="0"/>
          </a:p>
          <a:p>
            <a:pPr lvl="1"/>
            <a:r>
              <a:rPr lang="ko-KR" altLang="en-US" dirty="0"/>
              <a:t>이로 인해</a:t>
            </a:r>
            <a:r>
              <a:rPr lang="en-US" altLang="ko-KR" dirty="0"/>
              <a:t>, </a:t>
            </a:r>
            <a:r>
              <a:rPr lang="ko-KR" altLang="en-US" dirty="0"/>
              <a:t>이후 버전에서는 수식편집기를 </a:t>
            </a:r>
            <a:r>
              <a:rPr lang="en-US" altLang="ko-KR" dirty="0"/>
              <a:t>MS</a:t>
            </a:r>
            <a:r>
              <a:rPr lang="ko-KR" altLang="en-US" dirty="0"/>
              <a:t>오피스에서 삭제함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C710CA-5E94-488B-8AD4-44664340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74" y="3458697"/>
            <a:ext cx="6262653" cy="26462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F68108-862F-454A-93C9-162339630A77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/>
          </a:bodyPr>
          <a:lstStyle/>
          <a:p>
            <a:pPr marL="69750" algn="ct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안랩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ASEC, MS Office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 편집기 취약점 분석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457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CVE-2017-11882 </a:t>
            </a:r>
            <a:r>
              <a:rPr lang="ko-KR" altLang="en-US" b="1" dirty="0"/>
              <a:t>특징 요소</a:t>
            </a:r>
            <a:endParaRPr lang="en-US" altLang="ko-KR" b="1" dirty="0"/>
          </a:p>
          <a:p>
            <a:pPr lvl="1"/>
            <a:r>
              <a:rPr lang="ko-KR" altLang="en-US" dirty="0"/>
              <a:t>문서를 열 때 수식 </a:t>
            </a:r>
            <a:r>
              <a:rPr lang="en-US" altLang="ko-KR" dirty="0"/>
              <a:t>OLE </a:t>
            </a:r>
            <a:r>
              <a:rPr lang="ko-KR" altLang="en-US" dirty="0"/>
              <a:t>객체를 처리하기 위해 </a:t>
            </a:r>
            <a:r>
              <a:rPr lang="en-US" altLang="ko-KR" dirty="0"/>
              <a:t>EQNEDT32.EXE(</a:t>
            </a:r>
            <a:r>
              <a:rPr lang="ko-KR" altLang="en-US" dirty="0"/>
              <a:t>수식편집기</a:t>
            </a:r>
            <a:r>
              <a:rPr lang="en-US" altLang="ko-KR" dirty="0"/>
              <a:t>)</a:t>
            </a:r>
            <a:r>
              <a:rPr lang="ko-KR" altLang="en-US" dirty="0"/>
              <a:t>가 실행됨</a:t>
            </a:r>
            <a:endParaRPr lang="en-US" altLang="ko-KR" dirty="0"/>
          </a:p>
          <a:p>
            <a:pPr lvl="1"/>
            <a:r>
              <a:rPr lang="en-US" altLang="ko-KR" dirty="0"/>
              <a:t>MS</a:t>
            </a:r>
            <a:r>
              <a:rPr lang="ko-KR" altLang="en-US" dirty="0"/>
              <a:t>오피스의 수식 편집기를 삽입하면 아래와 같이 </a:t>
            </a:r>
            <a:r>
              <a:rPr lang="en-US" altLang="ko-KR" dirty="0"/>
              <a:t>OLE </a:t>
            </a:r>
            <a:r>
              <a:rPr lang="ko-KR" altLang="en-US" dirty="0"/>
              <a:t>형태의 스트림을 포함함</a:t>
            </a:r>
            <a:endParaRPr lang="en-US" altLang="ko-KR" dirty="0"/>
          </a:p>
          <a:p>
            <a:pPr lvl="2"/>
            <a:r>
              <a:rPr lang="en-US" altLang="ko-KR" dirty="0"/>
              <a:t>\x01Ole</a:t>
            </a:r>
          </a:p>
          <a:p>
            <a:pPr lvl="2"/>
            <a:r>
              <a:rPr lang="en-US" altLang="ko-KR" dirty="0"/>
              <a:t>\x01CompObj</a:t>
            </a:r>
          </a:p>
          <a:p>
            <a:pPr lvl="2"/>
            <a:r>
              <a:rPr lang="en-US" altLang="ko-KR" dirty="0"/>
              <a:t>\x03ObjInfo</a:t>
            </a:r>
          </a:p>
          <a:p>
            <a:pPr lvl="2"/>
            <a:r>
              <a:rPr lang="en-US" altLang="ko-KR" dirty="0"/>
              <a:t>Equation Native</a:t>
            </a:r>
          </a:p>
          <a:p>
            <a:pPr lvl="2"/>
            <a:r>
              <a:rPr lang="en-US" altLang="ko-KR" dirty="0"/>
              <a:t>\x01Ole10Native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D2FE01-A9A9-4D8E-B313-428D468A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213" y="3034371"/>
            <a:ext cx="1891575" cy="2725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8407F2-9882-4D4F-9946-39640FE485BD}"/>
              </a:ext>
            </a:extLst>
          </p:cNvPr>
          <p:cNvSpPr/>
          <p:nvPr/>
        </p:nvSpPr>
        <p:spPr>
          <a:xfrm>
            <a:off x="5046742" y="4345148"/>
            <a:ext cx="2098515" cy="720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409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CVE-2017-11882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en-US" altLang="ko-KR" dirty="0"/>
              <a:t>CVE-2017-11882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ko-KR" altLang="en-US" dirty="0"/>
              <a:t>수식편집기를 취약점을 이용하여 추가 악성 파일 다운로드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 CVE_2017_11882.xlsx</a:t>
            </a:r>
          </a:p>
          <a:p>
            <a:pPr lvl="1"/>
            <a:r>
              <a:rPr lang="en-US" altLang="ko-KR" dirty="0"/>
              <a:t>HASH : 24fab3de27fd52b4dd20d68a5df55b42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D:\ISEC_2024\malware\CVE_2017_11882\CVE_2017_11882.xlsx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r>
              <a:rPr lang="en-US" altLang="ko-KR" dirty="0"/>
              <a:t>, </a:t>
            </a:r>
            <a:r>
              <a:rPr lang="en-US" altLang="ko-KR" dirty="0" err="1"/>
              <a:t>oledump</a:t>
            </a:r>
            <a:r>
              <a:rPr lang="en-US" altLang="ko-KR" dirty="0"/>
              <a:t>, </a:t>
            </a:r>
            <a:r>
              <a:rPr lang="en-US" altLang="ko-KR" dirty="0" err="1"/>
              <a:t>scdbgc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4604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CVE-2017-11882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CVE_2017_11882.xlsx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CVE_2017_11882.xlsx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CVE_2017_11882.xlsx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149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8FB6E-E2DC-4DD4-AAA5-AC82F0CA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76" y="3272186"/>
            <a:ext cx="4120815" cy="2841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9898D0-C70A-40C5-AC9B-39C5E32E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4322995"/>
            <a:ext cx="3821858" cy="9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문서형 악성코드</a:t>
            </a:r>
            <a:r>
              <a:rPr lang="en-US" altLang="ko-KR" dirty="0"/>
              <a:t> </a:t>
            </a:r>
            <a:r>
              <a:rPr lang="ko-KR" altLang="en-US" dirty="0"/>
              <a:t>최신 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이메일에 첨부된 문서형 악성코드</a:t>
            </a:r>
            <a:endParaRPr lang="en-US" altLang="ko-KR" b="1" dirty="0"/>
          </a:p>
          <a:p>
            <a:pPr lvl="1"/>
            <a:r>
              <a:rPr lang="ko-KR" altLang="en-US" dirty="0"/>
              <a:t>악성 이메일은 링크 방식과 첨부 방식으로 나눌 수 있으며</a:t>
            </a:r>
            <a:r>
              <a:rPr lang="en-US" altLang="ko-KR" dirty="0"/>
              <a:t>, </a:t>
            </a:r>
            <a:r>
              <a:rPr lang="ko-KR" altLang="en-US" dirty="0"/>
              <a:t>링크 방식은 도메인의 차단과 불안정성으로 인해 약 </a:t>
            </a:r>
            <a:r>
              <a:rPr lang="en-US" altLang="ko-KR" dirty="0"/>
              <a:t>94%</a:t>
            </a:r>
            <a:r>
              <a:rPr lang="ko-KR" altLang="en-US" dirty="0"/>
              <a:t>로 대부분 첨부 방식을 이용하여 배포</a:t>
            </a:r>
            <a:endParaRPr lang="en-US" altLang="ko-KR" dirty="0"/>
          </a:p>
          <a:p>
            <a:pPr lvl="1"/>
            <a:r>
              <a:rPr lang="ko-KR" altLang="en-US" dirty="0"/>
              <a:t>첨부 파일의 형태는 약 </a:t>
            </a:r>
            <a:r>
              <a:rPr lang="en-US" altLang="ko-KR" dirty="0"/>
              <a:t>70%</a:t>
            </a:r>
            <a:r>
              <a:rPr lang="ko-KR" altLang="en-US" dirty="0"/>
              <a:t>로 정상으로 위장하기 위해 전자문서가 많이 활용되고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2824D-B45A-4E02-A5CA-C84B66AFEDF0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금융보안연구원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2019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사이버위협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인텔리전스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보고서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C5F92-CFEA-408F-9A4A-3785E49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78" y="3622568"/>
            <a:ext cx="3190252" cy="2286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C4B84-6120-4EB0-AF2A-9CE90E15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96" y="3622568"/>
            <a:ext cx="3624899" cy="2286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39521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CVE-2017-11882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CVE_2017_11882.xlsx</a:t>
            </a:r>
          </a:p>
          <a:p>
            <a:pPr lvl="2"/>
            <a:r>
              <a:rPr lang="en-US" altLang="ko-KR" dirty="0"/>
              <a:t>unzip CVE_2017_11882.xlsx -d de_CVE_2017_11882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0F4B60-C331-4084-ABB8-15C976CD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32" y="3545782"/>
            <a:ext cx="6663937" cy="23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2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CVE-2017-11882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CVE_2017_11882.xlsx</a:t>
            </a:r>
          </a:p>
          <a:p>
            <a:pPr lvl="2"/>
            <a:r>
              <a:rPr lang="en-US" altLang="ko-KR" dirty="0"/>
              <a:t>ls –R de_CVE_2017_11882</a:t>
            </a:r>
          </a:p>
          <a:p>
            <a:pPr lvl="2"/>
            <a:r>
              <a:rPr lang="en-US" altLang="ko-KR" dirty="0" err="1"/>
              <a:t>xxd</a:t>
            </a:r>
            <a:r>
              <a:rPr lang="en-US" altLang="ko-KR" dirty="0"/>
              <a:t> –l 100 de_CVE_2017_11882/xl/embeddings/oleObject1.bin</a:t>
            </a:r>
          </a:p>
          <a:p>
            <a:pPr lvl="2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7A7A9-8151-4E5A-A567-54EA32AD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31" y="3335404"/>
            <a:ext cx="3479983" cy="2858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BCAE51-4282-461C-B5E1-8CB6B04695B1}"/>
              </a:ext>
            </a:extLst>
          </p:cNvPr>
          <p:cNvSpPr/>
          <p:nvPr/>
        </p:nvSpPr>
        <p:spPr>
          <a:xfrm>
            <a:off x="1937424" y="4744376"/>
            <a:ext cx="1763492" cy="353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9CE694-5B76-4DE6-8262-69BA03A8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0" y="4264788"/>
            <a:ext cx="4391653" cy="13130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06AFE-9DFE-4808-856F-E02E063B6526}"/>
              </a:ext>
            </a:extLst>
          </p:cNvPr>
          <p:cNvSpPr/>
          <p:nvPr/>
        </p:nvSpPr>
        <p:spPr>
          <a:xfrm>
            <a:off x="6576224" y="4374647"/>
            <a:ext cx="940714" cy="28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2055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CVE-2017-11882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CVE-2017-11882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CVE_2017_11882.xlsx</a:t>
            </a:r>
          </a:p>
          <a:p>
            <a:pPr lvl="2"/>
            <a:r>
              <a:rPr lang="en-US" altLang="ko-KR" dirty="0"/>
              <a:t>cd de_CVE_2017_11882/xl/embeddings/</a:t>
            </a:r>
          </a:p>
          <a:p>
            <a:pPr lvl="2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scdbgc</a:t>
            </a:r>
            <a:r>
              <a:rPr lang="en-US" altLang="ko-KR" dirty="0"/>
              <a:t> -f oleObject1.bin -</a:t>
            </a:r>
            <a:r>
              <a:rPr lang="en-US" altLang="ko-KR" dirty="0" err="1"/>
              <a:t>findsc</a:t>
            </a:r>
            <a:r>
              <a:rPr lang="en-US" altLang="ko-KR" dirty="0"/>
              <a:t> –r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96F37A-DAD6-4E1C-B4AA-E4CC4787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66" y="3293551"/>
            <a:ext cx="5710066" cy="14814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E73C0C-97AD-4CD1-846E-08A87486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3" y="4818623"/>
            <a:ext cx="6256075" cy="13936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6DE131-2A57-41AD-94A7-13F8CC60531F}"/>
              </a:ext>
            </a:extLst>
          </p:cNvPr>
          <p:cNvSpPr/>
          <p:nvPr/>
        </p:nvSpPr>
        <p:spPr>
          <a:xfrm>
            <a:off x="3378097" y="4827677"/>
            <a:ext cx="5911724" cy="932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492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548668" y="3090735"/>
            <a:ext cx="5094663" cy="13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소프트웨어 취약점 문서형 악성코드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(CVE-2022-30190)</a:t>
            </a:r>
          </a:p>
        </p:txBody>
      </p:sp>
    </p:spTree>
    <p:extLst>
      <p:ext uri="{BB962C8B-B14F-4D97-AF65-F5344CB8AC3E}">
        <p14:creationId xmlns:p14="http://schemas.microsoft.com/office/powerpoint/2010/main" val="14816773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파일리스</a:t>
            </a:r>
            <a:r>
              <a:rPr lang="en-US" altLang="ko-KR" dirty="0"/>
              <a:t>(</a:t>
            </a:r>
            <a:r>
              <a:rPr lang="en-US" altLang="ko-KR" dirty="0" err="1"/>
              <a:t>Fileless</a:t>
            </a:r>
            <a:r>
              <a:rPr lang="en-US" altLang="ko-KR" dirty="0"/>
              <a:t>) </a:t>
            </a:r>
            <a:r>
              <a:rPr lang="ko-KR" altLang="en-US" dirty="0"/>
              <a:t>악성코드 공격</a:t>
            </a:r>
            <a:endParaRPr lang="en-US" altLang="ko-KR" dirty="0"/>
          </a:p>
          <a:p>
            <a:pPr lvl="1"/>
            <a:r>
              <a:rPr lang="ko-KR" altLang="en-US" dirty="0"/>
              <a:t>컴퓨터의 저장장치에 악성 파일을 저장하지 않고 시스템 메모리에서 바로 실행됨</a:t>
            </a:r>
            <a:endParaRPr lang="en-US" altLang="ko-KR" dirty="0"/>
          </a:p>
          <a:p>
            <a:pPr lvl="1"/>
            <a:r>
              <a:rPr lang="ko-KR" altLang="en-US" dirty="0"/>
              <a:t>시스템의 프로그램을 이용하여 공격을 수행하기에 백신의 탐지를 회피할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Script</a:t>
            </a:r>
            <a:r>
              <a:rPr lang="ko-KR" altLang="en-US" dirty="0"/>
              <a:t>를 이용하여 외부의 리소스를 이용하여 악성 행위를 수행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CF4B9D-4CC4-44FF-AAC4-1747B154C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56524"/>
              </p:ext>
            </p:extLst>
          </p:nvPr>
        </p:nvGraphicFramePr>
        <p:xfrm>
          <a:off x="3138995" y="3598394"/>
          <a:ext cx="5914011" cy="22490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1337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3942674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</a:tblGrid>
              <a:tr h="37484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프로그램 명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3748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powershell.exe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CLI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셸 및 스크립트 언어를 사용하는 명령어 인터프리터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3748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regsvr32.exe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DLL(Dynamic Link Library)</a:t>
                      </a:r>
                      <a:r>
                        <a:rPr lang="ko-KR" altLang="en-US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</a:t>
                      </a:r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Windows Registry</a:t>
                      </a:r>
                      <a:r>
                        <a:rPr lang="ko-KR" altLang="en-US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등록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3748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mshta.exe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HTA(HTML Application)</a:t>
                      </a:r>
                      <a:r>
                        <a:rPr lang="ko-KR" altLang="en-US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실행 </a:t>
                      </a:r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내부 </a:t>
                      </a:r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javascript </a:t>
                      </a:r>
                      <a:r>
                        <a:rPr lang="ko-KR" altLang="en-US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실행 가능</a:t>
                      </a:r>
                      <a:r>
                        <a:rPr lang="en-US" altLang="ko-KR" sz="1000" b="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3748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rundll32.exe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DLL(Dynamic Link Library)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를 실행시키는 용도로 사용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3748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certutil.exe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CA(Certification Authority)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정보 관리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파일 다운로드 기능 존재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859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CVE-2022-30190 </a:t>
            </a:r>
            <a:r>
              <a:rPr lang="ko-KR" altLang="en-US" b="1" dirty="0"/>
              <a:t>개요</a:t>
            </a:r>
          </a:p>
          <a:p>
            <a:pPr lvl="1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월에 </a:t>
            </a:r>
            <a:r>
              <a:rPr lang="en-US" altLang="ko-KR" dirty="0"/>
              <a:t>CVE-2022-30190(</a:t>
            </a:r>
            <a:r>
              <a:rPr lang="en-US" altLang="ko-KR" dirty="0" err="1"/>
              <a:t>Follina</a:t>
            </a:r>
            <a:r>
              <a:rPr lang="en-US" altLang="ko-KR" dirty="0"/>
              <a:t>) </a:t>
            </a:r>
            <a:r>
              <a:rPr lang="ko-KR" altLang="en-US" dirty="0"/>
              <a:t>취약점 발견으로 이슈가 되었음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</a:t>
            </a:r>
            <a:r>
              <a:rPr lang="en-US" altLang="ko-KR" dirty="0"/>
              <a:t>Microsoft </a:t>
            </a:r>
            <a:r>
              <a:rPr lang="ko-KR" altLang="en-US" dirty="0"/>
              <a:t>지원 진단 마법사</a:t>
            </a:r>
            <a:r>
              <a:rPr lang="en-US" altLang="ko-KR" dirty="0"/>
              <a:t>(MSDT.exe)</a:t>
            </a:r>
            <a:r>
              <a:rPr lang="ko-KR" altLang="en-US" dirty="0"/>
              <a:t>를 통해 실행</a:t>
            </a:r>
          </a:p>
          <a:p>
            <a:pPr lvl="1"/>
            <a:r>
              <a:rPr lang="en-US" altLang="ko-KR" dirty="0"/>
              <a:t>MS Office 2021 </a:t>
            </a:r>
            <a:r>
              <a:rPr lang="ko-KR" altLang="en-US" dirty="0"/>
              <a:t>이하에서 취약점이 발생하며</a:t>
            </a:r>
            <a:r>
              <a:rPr lang="en-US" altLang="ko-KR" dirty="0"/>
              <a:t>, MSDT</a:t>
            </a:r>
            <a:r>
              <a:rPr lang="ko-KR" altLang="en-US" dirty="0"/>
              <a:t>가 오류를 표시하며 원격 코드가 실행됨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5D4457-4AE5-4E95-9D34-5781903F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48" y="3519789"/>
            <a:ext cx="5994105" cy="23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93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CVE-2022-30190 </a:t>
            </a:r>
            <a:r>
              <a:rPr lang="ko-KR" altLang="en-US" b="1" dirty="0"/>
              <a:t>동작 방식</a:t>
            </a:r>
            <a:endParaRPr lang="en-US" altLang="ko-KR" b="1" dirty="0"/>
          </a:p>
          <a:p>
            <a:pPr lvl="1"/>
            <a:r>
              <a:rPr lang="ko-KR" altLang="en-US" dirty="0"/>
              <a:t>문서를 실행 시</a:t>
            </a:r>
            <a:r>
              <a:rPr lang="en-US" altLang="ko-KR" dirty="0"/>
              <a:t>, </a:t>
            </a:r>
            <a:r>
              <a:rPr lang="en-US" altLang="ko-KR" dirty="0" err="1"/>
              <a:t>document.xml.rels</a:t>
            </a:r>
            <a:r>
              <a:rPr lang="ko-KR" altLang="en-US" dirty="0"/>
              <a:t>에 포함된 링크의 파일을 다운로드 함</a:t>
            </a:r>
            <a:endParaRPr lang="en-US" altLang="ko-KR" dirty="0"/>
          </a:p>
          <a:p>
            <a:pPr lvl="1"/>
            <a:r>
              <a:rPr lang="en-US" altLang="ko-KR" dirty="0"/>
              <a:t>C&amp;C </a:t>
            </a:r>
            <a:r>
              <a:rPr lang="ko-KR" altLang="en-US" dirty="0"/>
              <a:t>서버의 </a:t>
            </a:r>
            <a:r>
              <a:rPr lang="en-US" altLang="ko-KR" dirty="0"/>
              <a:t>html </a:t>
            </a:r>
            <a:r>
              <a:rPr lang="ko-KR" altLang="en-US" dirty="0"/>
              <a:t>파일 내에 </a:t>
            </a:r>
            <a:r>
              <a:rPr lang="en-US" altLang="ko-KR" dirty="0"/>
              <a:t>script </a:t>
            </a:r>
            <a:r>
              <a:rPr lang="ko-KR" altLang="en-US" dirty="0"/>
              <a:t>취약점 코드로 인해 </a:t>
            </a:r>
            <a:r>
              <a:rPr lang="en-US" altLang="ko-KR" dirty="0" err="1"/>
              <a:t>ms-msdt</a:t>
            </a:r>
            <a:r>
              <a:rPr lang="ko-KR" altLang="en-US" dirty="0"/>
              <a:t> 프로토콜을 이용하여 행위를 수행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Picture 2" descr="https://i0.wp.com/asec.ahnlab.com/wp-content/uploads/2022/05/%EB%8B%A4%EC%9A%B4%EB%A1%9C%EB%93%9C%EC%A4%91.png?resize=440%2C250&amp;ssl=1">
            <a:extLst>
              <a:ext uri="{FF2B5EF4-FFF2-40B4-BE49-F238E27FC236}">
                <a16:creationId xmlns:a16="http://schemas.microsoft.com/office/drawing/2014/main" id="{0EF91F2D-D939-4D3D-B7A3-3B147F20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24" y="3014981"/>
            <a:ext cx="3409820" cy="19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27BCA6-940C-4523-BA28-515CDF18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05" y="5111653"/>
            <a:ext cx="6140333" cy="1073692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510F9E5-E6FE-43FA-9608-2496E3DB070D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5441245" y="3983681"/>
            <a:ext cx="1468527" cy="112797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839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CVE-2022-30190 </a:t>
            </a:r>
            <a:r>
              <a:rPr lang="ko-KR" altLang="en-US" b="1" dirty="0"/>
              <a:t>공격 사례</a:t>
            </a:r>
          </a:p>
          <a:p>
            <a:pPr lvl="1"/>
            <a:r>
              <a:rPr lang="ko-KR" altLang="en-US" dirty="0"/>
              <a:t>수 많은 공격들이 확인되고 있으며</a:t>
            </a:r>
            <a:r>
              <a:rPr lang="en-US" altLang="ko-KR" dirty="0"/>
              <a:t>, </a:t>
            </a:r>
            <a:r>
              <a:rPr lang="ko-KR" altLang="en-US" dirty="0"/>
              <a:t>현재까지도 활발히 활용되고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BCC479-EF59-4B00-BD64-2F3327D3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20" y="2603657"/>
            <a:ext cx="5700561" cy="3501319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F00A59-7C1C-4C26-A9B0-F31EC5801D46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/>
          </a:bodyPr>
          <a:lstStyle/>
          <a:p>
            <a:pPr marL="69750" algn="ct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소만사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MS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지원진단도구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원격코드실행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취약점 </a:t>
            </a:r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Follina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8942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CVE-2022-30190 </a:t>
            </a:r>
            <a:r>
              <a:rPr lang="ko-KR" altLang="en-US" b="1" dirty="0"/>
              <a:t>악성문서 생성</a:t>
            </a:r>
            <a:endParaRPr lang="en-US" altLang="ko-KR" b="1" dirty="0"/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의 </a:t>
            </a:r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코드를 이용하여 </a:t>
            </a:r>
            <a:r>
              <a:rPr lang="en-US" altLang="ko-KR" dirty="0"/>
              <a:t>CVE-2022-30190</a:t>
            </a:r>
            <a:r>
              <a:rPr lang="ko-KR" altLang="en-US" dirty="0"/>
              <a:t>을 이용한 악성 문서를 생성</a:t>
            </a:r>
            <a:endParaRPr lang="en-US" altLang="ko-KR" dirty="0"/>
          </a:p>
          <a:p>
            <a:pPr lvl="1"/>
            <a:r>
              <a:rPr lang="ko-KR" altLang="en-US" dirty="0"/>
              <a:t>링크 </a:t>
            </a:r>
            <a:r>
              <a:rPr lang="en-US" altLang="ko-KR" dirty="0"/>
              <a:t>: https://github.com/JohnHammond/msdt-follina/tree/main</a:t>
            </a:r>
          </a:p>
          <a:p>
            <a:pPr lvl="1"/>
            <a:r>
              <a:rPr lang="en-US" altLang="ko-KR" dirty="0"/>
              <a:t>git clone https://github.com/JohnHammond/msdt-follina.git</a:t>
            </a:r>
          </a:p>
          <a:p>
            <a:pPr lvl="1"/>
            <a:r>
              <a:rPr lang="en-US" altLang="ko-KR" dirty="0"/>
              <a:t>cd </a:t>
            </a:r>
            <a:r>
              <a:rPr lang="en-US" altLang="ko-KR" dirty="0" err="1"/>
              <a:t>msdt-follina</a:t>
            </a:r>
            <a:endParaRPr lang="en-US" altLang="ko-KR" dirty="0"/>
          </a:p>
          <a:p>
            <a:pPr lvl="1"/>
            <a:r>
              <a:rPr lang="en-US" altLang="ko-KR" dirty="0"/>
              <a:t>python follina.py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59E4E-ABCA-4F77-AD77-46E139F1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4397031"/>
            <a:ext cx="462979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7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CVE-2022-30190 </a:t>
            </a:r>
            <a:r>
              <a:rPr lang="ko-KR" altLang="en-US" b="1" dirty="0"/>
              <a:t>악성문서 생성</a:t>
            </a:r>
            <a:endParaRPr lang="en-US" altLang="ko-KR" b="1" dirty="0"/>
          </a:p>
          <a:p>
            <a:pPr lvl="1"/>
            <a:r>
              <a:rPr lang="en-US" altLang="ko-KR" dirty="0"/>
              <a:t>Office </a:t>
            </a:r>
            <a:r>
              <a:rPr lang="ko-KR" altLang="en-US" dirty="0"/>
              <a:t>프로그램에서 </a:t>
            </a:r>
            <a:r>
              <a:rPr lang="en-US" altLang="ko-KR" dirty="0"/>
              <a:t>msdt.exe</a:t>
            </a:r>
            <a:r>
              <a:rPr lang="ko-KR" altLang="en-US" dirty="0"/>
              <a:t>에 악성 </a:t>
            </a:r>
            <a:r>
              <a:rPr lang="en-US" altLang="ko-KR" dirty="0"/>
              <a:t>Command</a:t>
            </a:r>
            <a:r>
              <a:rPr lang="ko-KR" altLang="en-US" dirty="0"/>
              <a:t>가 포함되어 실행되는 것을 볼 수 있음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159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CFB530-63DC-4E0D-B1BE-6BAC0482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55" y="3058966"/>
            <a:ext cx="4461645" cy="2631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15BF9B-C549-471E-8D40-99EB6DB1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91" y="4861315"/>
            <a:ext cx="5476518" cy="1178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59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문서형 악성코드</a:t>
            </a:r>
            <a:r>
              <a:rPr lang="en-US" altLang="ko-KR" dirty="0"/>
              <a:t> </a:t>
            </a:r>
            <a:r>
              <a:rPr lang="ko-KR" altLang="en-US" dirty="0"/>
              <a:t>최신 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비실행형 악성코드의 대부분 문서형 악성코드</a:t>
            </a:r>
            <a:endParaRPr lang="en-US" altLang="ko-KR" b="1" dirty="0"/>
          </a:p>
          <a:p>
            <a:pPr lvl="1"/>
            <a:r>
              <a:rPr lang="en-US" altLang="ko-KR" dirty="0"/>
              <a:t>Kaspersky</a:t>
            </a:r>
            <a:r>
              <a:rPr lang="ko-KR" altLang="en-US" dirty="0"/>
              <a:t>의 보고서의 사이버 공격에 사용되는 애플리케이션 통계</a:t>
            </a:r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년에 지속적으로 </a:t>
            </a:r>
            <a:r>
              <a:rPr lang="en-US" altLang="ko-KR" dirty="0"/>
              <a:t>PDF, Office</a:t>
            </a:r>
            <a:r>
              <a:rPr lang="ko-KR" altLang="en-US" dirty="0"/>
              <a:t>가 공격 행위에 많이 이용되고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2824D-B45A-4E02-A5CA-C84B66AFEDF0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 fontScale="92500"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Kaspersky, Security Bulletin 2021, 2023. Statistics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86EAB-9A70-4CB9-974E-D2DEFB65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04" y="3118648"/>
            <a:ext cx="2696795" cy="3046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06AB35-7C87-4936-95A7-62E0751CA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97" y="3118648"/>
            <a:ext cx="2827192" cy="30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7169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CVE-2022-30190 </a:t>
            </a:r>
            <a:r>
              <a:rPr lang="ko-KR" altLang="en-US" b="1" dirty="0"/>
              <a:t>취약점 분석</a:t>
            </a:r>
          </a:p>
          <a:p>
            <a:pPr lvl="1"/>
            <a:r>
              <a:rPr lang="ko-KR" altLang="en-US" dirty="0"/>
              <a:t>문서를 실행 시</a:t>
            </a:r>
            <a:r>
              <a:rPr lang="en-US" altLang="ko-KR" dirty="0"/>
              <a:t>, </a:t>
            </a:r>
            <a:r>
              <a:rPr lang="en-US" altLang="ko-KR" dirty="0" err="1"/>
              <a:t>document.xml.rels</a:t>
            </a:r>
            <a:r>
              <a:rPr lang="ko-KR" altLang="en-US" dirty="0"/>
              <a:t>에 포함된 링크의 파일을 다운로드 함</a:t>
            </a:r>
            <a:endParaRPr lang="en-US" altLang="ko-KR" dirty="0"/>
          </a:p>
          <a:p>
            <a:pPr lvl="1"/>
            <a:r>
              <a:rPr lang="en-US" altLang="ko-KR" dirty="0"/>
              <a:t>Template Injection</a:t>
            </a:r>
            <a:r>
              <a:rPr lang="ko-KR" altLang="en-US" dirty="0"/>
              <a:t>과 동일하게 </a:t>
            </a:r>
            <a:r>
              <a:rPr lang="en-US" altLang="ko-KR" dirty="0"/>
              <a:t>External</a:t>
            </a:r>
            <a:r>
              <a:rPr lang="ko-KR" altLang="en-US" dirty="0"/>
              <a:t>을 이용하여 외부의 </a:t>
            </a:r>
            <a:r>
              <a:rPr lang="en-US" altLang="ko-KR" dirty="0"/>
              <a:t>C&amp;C </a:t>
            </a:r>
            <a:r>
              <a:rPr lang="ko-KR" altLang="en-US" dirty="0"/>
              <a:t>서버에서 파일을 요청함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160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1FCB57-64D2-4689-886D-DB725740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8" y="4143013"/>
            <a:ext cx="1838325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EB8B38-1B39-4D12-87F9-253FC4114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"/>
          <a:stretch/>
        </p:blipFill>
        <p:spPr>
          <a:xfrm>
            <a:off x="4013056" y="3886942"/>
            <a:ext cx="6335015" cy="14074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2DA4D3-64B8-43F0-AB2E-7D61458DB19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730633" y="4590689"/>
            <a:ext cx="28242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783A75-FB08-4C86-BAF2-5D53FEAE4BCC}"/>
              </a:ext>
            </a:extLst>
          </p:cNvPr>
          <p:cNvSpPr/>
          <p:nvPr/>
        </p:nvSpPr>
        <p:spPr>
          <a:xfrm>
            <a:off x="7957693" y="4723305"/>
            <a:ext cx="2111672" cy="236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2035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CVE-2022-30190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CVE-2022-30190 </a:t>
            </a:r>
            <a:r>
              <a:rPr lang="ko-KR" altLang="en-US" b="1" dirty="0"/>
              <a:t>취약점 분석</a:t>
            </a:r>
            <a:endParaRPr lang="en-US" altLang="ko-KR" b="1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에서 생성된 </a:t>
            </a:r>
            <a:r>
              <a:rPr lang="en-US" altLang="ko-KR" dirty="0"/>
              <a:t>index.html</a:t>
            </a:r>
            <a:r>
              <a:rPr lang="ko-KR" altLang="en-US" dirty="0"/>
              <a:t>을 분석</a:t>
            </a:r>
            <a:endParaRPr lang="en-US" altLang="ko-KR" dirty="0"/>
          </a:p>
          <a:p>
            <a:pPr lvl="1"/>
            <a:r>
              <a:rPr lang="en-US" altLang="ko-KR" dirty="0"/>
              <a:t>4096</a:t>
            </a:r>
            <a:r>
              <a:rPr lang="ko-KR" altLang="en-US" dirty="0"/>
              <a:t>길이의 </a:t>
            </a:r>
            <a:r>
              <a:rPr lang="en-US" altLang="ko-KR" dirty="0"/>
              <a:t>padding </a:t>
            </a:r>
            <a:r>
              <a:rPr lang="ko-KR" altLang="en-US" dirty="0"/>
              <a:t>데이터와</a:t>
            </a:r>
            <a:r>
              <a:rPr lang="en-US" altLang="ko-KR" dirty="0"/>
              <a:t> </a:t>
            </a:r>
            <a:r>
              <a:rPr lang="en-US" altLang="ko-KR" dirty="0" err="1"/>
              <a:t>msdt</a:t>
            </a:r>
            <a:r>
              <a:rPr lang="ko-KR" altLang="en-US" dirty="0"/>
              <a:t>로 </a:t>
            </a:r>
            <a:r>
              <a:rPr lang="ko-KR" altLang="en-US" dirty="0" err="1"/>
              <a:t>리다이렉션</a:t>
            </a:r>
            <a:r>
              <a:rPr lang="ko-KR" altLang="en-US" dirty="0"/>
              <a:t> 되어 수행하는 명령어가 포함되어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소프트웨어 취약점 문서형 악성코드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161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19E026-FBD7-45A6-8599-DD13C96DA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939770"/>
              </p:ext>
            </p:extLst>
          </p:nvPr>
        </p:nvGraphicFramePr>
        <p:xfrm>
          <a:off x="3138995" y="4731730"/>
          <a:ext cx="5914011" cy="14284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1337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3942674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</a:tblGrid>
              <a:tr h="28568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b="0" kern="120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IT_RebrowseForFile</a:t>
                      </a:r>
                      <a:endParaRPr lang="ko-KR" altLang="en-US" sz="105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원격으로 실행할 프로그램의 매개변수 설정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28568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b="0" kern="120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IT_LaunchMethod</a:t>
                      </a:r>
                      <a:endParaRPr lang="ko-KR" altLang="en-US" sz="105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자동으로 선택할 프로그램 설정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28568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b="0" kern="120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IT_SelectProgram</a:t>
                      </a:r>
                      <a:endParaRPr lang="ko-KR" altLang="en-US" sz="105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사전에 실행할 프로그램을 설정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28568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b="0" kern="120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IT_BrowseForFile</a:t>
                      </a:r>
                      <a:endParaRPr lang="ko-KR" altLang="en-US" sz="105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실행할 프로그램을 선택하기 위한 설정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28568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b="0" kern="1200" dirty="0" err="1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IT_AutoTroubleshoot</a:t>
                      </a:r>
                      <a:endParaRPr lang="ko-KR" altLang="en-US" sz="105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취약점과 별개로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자동으로 문제 해결 기능을 우회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0318B15-88E0-4902-8669-18CF1AF4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36" y="3085689"/>
            <a:ext cx="4932379" cy="6035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4DC10-4C09-4CCF-B784-DDA5FBF6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51" y="4043802"/>
            <a:ext cx="8565099" cy="56033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0B8A3B-8283-4221-B2D9-065DDC8328A4}"/>
              </a:ext>
            </a:extLst>
          </p:cNvPr>
          <p:cNvCxnSpPr>
            <a:stCxn id="14" idx="2"/>
          </p:cNvCxnSpPr>
          <p:nvPr/>
        </p:nvCxnSpPr>
        <p:spPr>
          <a:xfrm flipH="1">
            <a:off x="5849325" y="3689230"/>
            <a:ext cx="1" cy="354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601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">
            <a:extLst>
              <a:ext uri="{FF2B5EF4-FFF2-40B4-BE49-F238E27FC236}">
                <a16:creationId xmlns:a16="http://schemas.microsoft.com/office/drawing/2014/main" id="{68D42983-B280-4210-951E-235E70E56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831" y="0"/>
            <a:ext cx="5369169" cy="6858000"/>
          </a:xfrm>
          <a:prstGeom prst="rect">
            <a:avLst/>
          </a:prstGeom>
          <a:solidFill>
            <a:srgbClr val="D2DF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1662"/>
          </a:p>
        </p:txBody>
      </p:sp>
      <p:sp>
        <p:nvSpPr>
          <p:cNvPr id="7" name="Text Box 58">
            <a:extLst>
              <a:ext uri="{FF2B5EF4-FFF2-40B4-BE49-F238E27FC236}">
                <a16:creationId xmlns:a16="http://schemas.microsoft.com/office/drawing/2014/main" id="{45C0F9A9-AF4E-4D2A-812C-976DB06F6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581" y="4486706"/>
            <a:ext cx="3658645" cy="10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32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4431" spc="923" dirty="0">
                <a:solidFill>
                  <a:srgbClr val="00419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altLang="ko-KR" sz="4431" spc="923" dirty="0">
              <a:solidFill>
                <a:srgbClr val="00419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13">
            <a:extLst>
              <a:ext uri="{FF2B5EF4-FFF2-40B4-BE49-F238E27FC236}">
                <a16:creationId xmlns:a16="http://schemas.microsoft.com/office/drawing/2014/main" id="{B39BFE49-F620-4A74-BE4A-799C2757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877" y="2356822"/>
            <a:ext cx="3132500" cy="20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3DF21A-72D0-41D0-80FE-E363E9CB823D}"/>
              </a:ext>
            </a:extLst>
          </p:cNvPr>
          <p:cNvSpPr txBox="1"/>
          <p:nvPr/>
        </p:nvSpPr>
        <p:spPr>
          <a:xfrm>
            <a:off x="8121983" y="5526656"/>
            <a:ext cx="3358662" cy="1392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905" spc="277" dirty="0">
                <a:solidFill>
                  <a:srgbClr val="3E497E">
                    <a:alpha val="41000"/>
                  </a:srgbClr>
                </a:solidFill>
                <a:latin typeface="+mj-ea"/>
                <a:ea typeface="+mj-ea"/>
              </a:rPr>
              <a:t>CYBER SECURITY RESERCH CENTER</a:t>
            </a:r>
            <a:endParaRPr lang="ko-KR" altLang="en-US" sz="905" spc="277" dirty="0">
              <a:solidFill>
                <a:srgbClr val="3E497E">
                  <a:alpha val="41000"/>
                </a:srgbClr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3BDB3-28CF-4A21-8602-BCD4CE63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72" y="3238653"/>
            <a:ext cx="2112868" cy="38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문서형 악성코드</a:t>
            </a:r>
            <a:r>
              <a:rPr lang="en-US" altLang="ko-KR" dirty="0"/>
              <a:t> </a:t>
            </a:r>
            <a:r>
              <a:rPr lang="ko-KR" altLang="en-US" dirty="0"/>
              <a:t>최신 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향후의 문서형 악성코드는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정상적인 문서 파일 대비 악성 파일의 비율도 해마다 증가하는 추세</a:t>
            </a:r>
          </a:p>
          <a:p>
            <a:pPr lvl="1"/>
            <a:r>
              <a:rPr lang="ko-KR" altLang="en-US" dirty="0"/>
              <a:t>보안솔루션 탐지를 우회하기 위해 고도화된 스크립트 등을 이용한 문서형 악성코드의 발전</a:t>
            </a:r>
            <a:endParaRPr lang="en-US" altLang="ko-KR" dirty="0"/>
          </a:p>
          <a:p>
            <a:pPr lvl="1"/>
            <a:r>
              <a:rPr lang="ko-KR" altLang="en-US" dirty="0"/>
              <a:t>점차 고도화되는 스크립트 난독화를 통해 탐지 및 분석에 어려움이 있음</a:t>
            </a:r>
          </a:p>
          <a:p>
            <a:pPr lvl="1"/>
            <a:r>
              <a:rPr lang="ko-KR" altLang="en-US" dirty="0"/>
              <a:t>간단하고 성공률이 높으므로</a:t>
            </a:r>
            <a:r>
              <a:rPr lang="en-US" altLang="ko-KR" dirty="0"/>
              <a:t>, </a:t>
            </a:r>
            <a:r>
              <a:rPr lang="ko-KR" altLang="en-US" dirty="0"/>
              <a:t>초기 침투에 가장 많이 사용되고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Picture 2" descr="https://www.dailynk.com/wp-content/uploads/2022/01/naver-phishing-2.jpg">
            <a:extLst>
              <a:ext uri="{FF2B5EF4-FFF2-40B4-BE49-F238E27FC236}">
                <a16:creationId xmlns:a16="http://schemas.microsoft.com/office/drawing/2014/main" id="{2741249E-94EA-44D7-9F36-593FD4B09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05" y="3882328"/>
            <a:ext cx="3346324" cy="22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확대이미지">
            <a:extLst>
              <a:ext uri="{FF2B5EF4-FFF2-40B4-BE49-F238E27FC236}">
                <a16:creationId xmlns:a16="http://schemas.microsoft.com/office/drawing/2014/main" id="{4215CD94-114C-47FF-B031-0873A4D8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7567"/>
            <a:ext cx="3908630" cy="198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3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문서형 악성코드의 피해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2014</a:t>
            </a:r>
            <a:r>
              <a:rPr lang="ko-KR" altLang="en-US" b="1" dirty="0"/>
              <a:t>년도 한국수력원자력 해킹 사건</a:t>
            </a:r>
          </a:p>
          <a:p>
            <a:pPr lvl="1"/>
            <a:r>
              <a:rPr lang="ko-KR" altLang="en-US" dirty="0"/>
              <a:t>대표적인 문서형 악성코드의 피해 사례로</a:t>
            </a:r>
            <a:r>
              <a:rPr lang="en-US" altLang="ko-KR" dirty="0"/>
              <a:t>, 2014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발생</a:t>
            </a:r>
          </a:p>
          <a:p>
            <a:pPr lvl="1"/>
            <a:r>
              <a:rPr lang="ko-KR" altLang="en-US" dirty="0"/>
              <a:t>퇴직자 정보를 통해 악성코드가 첨부된 문서파일을 이용한 침입</a:t>
            </a:r>
          </a:p>
          <a:p>
            <a:pPr lvl="1"/>
            <a:r>
              <a:rPr lang="ko-KR" altLang="en-US" dirty="0"/>
              <a:t>직원 </a:t>
            </a:r>
            <a:r>
              <a:rPr lang="en-US" altLang="ko-KR" dirty="0"/>
              <a:t>3,500</a:t>
            </a:r>
            <a:r>
              <a:rPr lang="ko-KR" altLang="en-US" dirty="0"/>
              <a:t>명에게 </a:t>
            </a:r>
            <a:r>
              <a:rPr lang="en-US" altLang="ko-KR" dirty="0"/>
              <a:t>6,000</a:t>
            </a:r>
            <a:r>
              <a:rPr lang="ko-KR" altLang="en-US" dirty="0"/>
              <a:t>건 이상의 메일을 송부</a:t>
            </a:r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10,000</a:t>
            </a:r>
            <a:r>
              <a:rPr lang="ko-KR" altLang="en-US" dirty="0"/>
              <a:t>여명의 개인정보가 암호화 처리 없이 유출 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Picture 2" descr="https://csrc.kaist.ac.kr/blog/wp-content/uploads/2021/06/%EB%AC%B8%EC%84%9C%ED%98%95%EC%95%85%EC%84%B1%EC%BD%94%EB%93%9C_image03.png">
            <a:extLst>
              <a:ext uri="{FF2B5EF4-FFF2-40B4-BE49-F238E27FC236}">
                <a16:creationId xmlns:a16="http://schemas.microsoft.com/office/drawing/2014/main" id="{19947898-3D0F-42DD-AB89-7C6AFFC1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62" y="3793686"/>
            <a:ext cx="4517876" cy="231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0E23AA-E91F-4BBA-8A9A-52DB44AE5CD2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 fontScale="92500"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한국일보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'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한수원 해킹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결정적 단서는 없지만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"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北 소행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9622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문서형 악성코드의 피해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년도 경남대 극동문제연구소 특정 교수 사칭 메일</a:t>
            </a:r>
          </a:p>
          <a:p>
            <a:pPr lvl="1"/>
            <a:r>
              <a:rPr lang="ko-KR" altLang="en-US" dirty="0"/>
              <a:t>실제 교수 이름과 직책을 활용해 접근</a:t>
            </a:r>
          </a:p>
          <a:p>
            <a:pPr lvl="1"/>
            <a:r>
              <a:rPr lang="ko-KR" altLang="en-US" dirty="0"/>
              <a:t>국내 기업 및 기관 문서와 메일 형식을 유사하게 </a:t>
            </a:r>
            <a:r>
              <a:rPr lang="en-US" altLang="ko-KR" dirty="0"/>
              <a:t>Copy</a:t>
            </a:r>
            <a:r>
              <a:rPr lang="ko-KR" altLang="en-US" dirty="0"/>
              <a:t>하여 내용을 작성</a:t>
            </a:r>
          </a:p>
          <a:p>
            <a:pPr lvl="1"/>
            <a:r>
              <a:rPr lang="ko-KR" altLang="en-US" dirty="0"/>
              <a:t>첨부 문서의 패스워드 설정 통해 보안 솔루션 우회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19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Picture 0">
            <a:extLst>
              <a:ext uri="{FF2B5EF4-FFF2-40B4-BE49-F238E27FC236}">
                <a16:creationId xmlns:a16="http://schemas.microsoft.com/office/drawing/2014/main" id="{9575EB4F-8F29-49BD-9A66-D8B0F7202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7212" y="3477444"/>
            <a:ext cx="2457813" cy="2734640"/>
          </a:xfrm>
          <a:prstGeom prst="rect">
            <a:avLst/>
          </a:prstGeom>
          <a:noFill/>
          <a:ln w="254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49DA644D-EA11-4C1D-A4E4-35DF969A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8843" t="29596" r="29878" b="4187"/>
          <a:stretch>
            <a:fillRect/>
          </a:stretch>
        </p:blipFill>
        <p:spPr>
          <a:xfrm>
            <a:off x="6567943" y="3477552"/>
            <a:ext cx="2126847" cy="2734532"/>
          </a:xfrm>
          <a:prstGeom prst="rect">
            <a:avLst/>
          </a:prstGeom>
          <a:noFill/>
          <a:ln w="254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49745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A425E8-4586-453F-B04B-EE9DE04239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교육관련 자료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(https://github.com/sonjinhyuk/CSRC_training)</a:t>
            </a:r>
          </a:p>
          <a:p>
            <a:pPr lvl="2"/>
            <a:r>
              <a:rPr lang="en-US" altLang="ko-KR" dirty="0" err="1"/>
              <a:t>Document_Malware_Sample</a:t>
            </a:r>
            <a:r>
              <a:rPr lang="en-US" altLang="ko-KR" dirty="0"/>
              <a:t> – </a:t>
            </a:r>
            <a:r>
              <a:rPr lang="ko-KR" altLang="en-US" dirty="0"/>
              <a:t>악성코드 샘플</a:t>
            </a:r>
          </a:p>
          <a:p>
            <a:pPr lvl="2"/>
            <a:r>
              <a:rPr lang="en-US" altLang="ko-KR" dirty="0" err="1"/>
              <a:t>Docscanner_parser</a:t>
            </a:r>
            <a:r>
              <a:rPr lang="en-US" altLang="ko-KR" dirty="0"/>
              <a:t> – </a:t>
            </a:r>
            <a:r>
              <a:rPr lang="ko-KR" altLang="en-US" dirty="0"/>
              <a:t>문서 파서 패키지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가상머신 </a:t>
            </a:r>
            <a:r>
              <a:rPr lang="en-US" altLang="ko-KR" dirty="0"/>
              <a:t>: Oracle VirtualBox Image (USB </a:t>
            </a:r>
            <a:r>
              <a:rPr lang="ko-KR" altLang="en-US" dirty="0"/>
              <a:t>배포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Kali Linux</a:t>
            </a:r>
          </a:p>
          <a:p>
            <a:pPr lvl="2"/>
            <a:r>
              <a:rPr lang="en-US" altLang="ko-KR" dirty="0" err="1"/>
              <a:t>Remnux</a:t>
            </a:r>
            <a:endParaRPr lang="en-US" altLang="ko-KR" dirty="0"/>
          </a:p>
          <a:p>
            <a:pPr lvl="2"/>
            <a:r>
              <a:rPr lang="en-US" altLang="ko-KR" dirty="0"/>
              <a:t>Windows 10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2937D2-24E0-432F-8422-A45FDB54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763D0-F263-4BCD-929C-9FFD325E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9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문서형 악성코드의 피해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년도 이태원 사고 이슈를 악용한 악성 워드 문서</a:t>
            </a:r>
          </a:p>
          <a:p>
            <a:pPr lvl="1"/>
            <a:r>
              <a:rPr lang="ko-KR" altLang="en-US" dirty="0"/>
              <a:t>파일명을 “</a:t>
            </a:r>
            <a:r>
              <a:rPr lang="en-US" altLang="ko-KR" dirty="0"/>
              <a:t>221031 ★</a:t>
            </a:r>
            <a:r>
              <a:rPr lang="ko-KR" altLang="en-US" dirty="0"/>
              <a:t>서울 용산 이태원사고 대처상황</a:t>
            </a:r>
            <a:r>
              <a:rPr lang="en-US" altLang="ko-KR" dirty="0"/>
              <a:t>(06</a:t>
            </a:r>
            <a:r>
              <a:rPr lang="ko-KR" altLang="en-US" dirty="0"/>
              <a:t>시</a:t>
            </a:r>
            <a:r>
              <a:rPr lang="en-US" altLang="ko-KR" dirty="0"/>
              <a:t>).docx”</a:t>
            </a:r>
            <a:r>
              <a:rPr lang="ko-KR" altLang="en-US" dirty="0"/>
              <a:t>으로 이슈를 이용</a:t>
            </a:r>
          </a:p>
          <a:p>
            <a:pPr lvl="1"/>
            <a:r>
              <a:rPr lang="ko-KR" altLang="en-US" dirty="0"/>
              <a:t>원격 템플릿을 이용하여 마이크로소프트로 위장하여 파일을 다운로드</a:t>
            </a:r>
          </a:p>
          <a:p>
            <a:pPr lvl="1"/>
            <a:r>
              <a:rPr lang="ko-KR" altLang="en-US" dirty="0"/>
              <a:t>불특정 </a:t>
            </a:r>
            <a:r>
              <a:rPr lang="ko-KR" altLang="en-US" dirty="0" err="1"/>
              <a:t>다수에게</a:t>
            </a:r>
            <a:r>
              <a:rPr lang="ko-KR" altLang="en-US" dirty="0"/>
              <a:t> 전달한 것으로 확인됨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0E23AA-E91F-4BBA-8A9A-52DB44AE5CD2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 fontScale="70000" lnSpcReduction="20000"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https://www.cyberone.kr/news-trends-detail?id=94895&amp;page=1</a:t>
            </a:r>
          </a:p>
        </p:txBody>
      </p:sp>
      <p:pic>
        <p:nvPicPr>
          <p:cNvPr id="10" name="Picture 2" descr="https://servicedesk.cyberone.kr:2443/editor/2022-11/1f9e36e5e58c1c47593d31725d19a6d6b51169fb.jpg">
            <a:extLst>
              <a:ext uri="{FF2B5EF4-FFF2-40B4-BE49-F238E27FC236}">
                <a16:creationId xmlns:a16="http://schemas.microsoft.com/office/drawing/2014/main" id="{1ABD4C50-A790-4748-B799-F857F05D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22" y="3546440"/>
            <a:ext cx="3673475" cy="24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ervicedesk.cyberone.kr:2443/editor/2022-11/d8cd2db5b0b6a300e7e035881cea4ee556113220.jpg">
            <a:extLst>
              <a:ext uri="{FF2B5EF4-FFF2-40B4-BE49-F238E27FC236}">
                <a16:creationId xmlns:a16="http://schemas.microsoft.com/office/drawing/2014/main" id="{3314141D-8B2F-4129-8219-F241A8F5C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7" y="3352783"/>
            <a:ext cx="2801000" cy="28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9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18EB29C-1C5B-4D4C-A4E5-8DA2365725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문서형 악성코드의 피해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해킹 그룹의 공격에 빈번히 사용되는 문서형 악성코드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78294-744F-480F-9D16-5C5D693B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62" y="2283327"/>
            <a:ext cx="3513700" cy="30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84AE05-4787-4B82-AA92-F1EB76717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564" y="2594000"/>
            <a:ext cx="3668078" cy="2665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73FE2A-C1FC-49A2-9529-D8328988B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105" y="3437317"/>
            <a:ext cx="3738931" cy="2702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3928AE-5454-429A-978C-D68FF7CEA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967" y="3136345"/>
            <a:ext cx="3763593" cy="2968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41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지원 형식 </a:t>
            </a:r>
            <a:r>
              <a:rPr lang="en-US" altLang="ko-KR" dirty="0"/>
              <a:t>: PDF(*.pdf), </a:t>
            </a:r>
            <a:r>
              <a:rPr lang="ko-KR" altLang="en-US" dirty="0"/>
              <a:t>한글</a:t>
            </a:r>
            <a:r>
              <a:rPr lang="en-US" altLang="ko-KR" dirty="0"/>
              <a:t>(*.</a:t>
            </a:r>
            <a:r>
              <a:rPr lang="en-US" altLang="ko-KR" dirty="0" err="1"/>
              <a:t>hwp</a:t>
            </a:r>
            <a:r>
              <a:rPr lang="en-US" altLang="ko-KR" dirty="0"/>
              <a:t>, *.</a:t>
            </a:r>
            <a:r>
              <a:rPr lang="en-US" altLang="ko-KR" dirty="0" err="1"/>
              <a:t>hwpx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                   MS-Office(*.doc, *.docx, *.</a:t>
            </a:r>
            <a:r>
              <a:rPr lang="en-US" altLang="ko-KR" dirty="0" err="1"/>
              <a:t>xls</a:t>
            </a:r>
            <a:r>
              <a:rPr lang="en-US" altLang="ko-KR" dirty="0"/>
              <a:t>, *.xlsx, *.ppt, *.pptx)</a:t>
            </a:r>
          </a:p>
          <a:p>
            <a:r>
              <a:rPr lang="ko-KR" altLang="en-US" dirty="0"/>
              <a:t>위협 판단 성능 </a:t>
            </a:r>
            <a:r>
              <a:rPr lang="en-US" altLang="ko-KR" dirty="0"/>
              <a:t>: PDF (98%), HWP (97%), MS-Office (99%)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6262A5-E58F-4400-94BE-44D1043B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16" y="3139863"/>
            <a:ext cx="7532568" cy="3068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23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메인 페이지</a:t>
            </a:r>
            <a:endParaRPr lang="en-US" altLang="ko-KR" dirty="0"/>
          </a:p>
          <a:p>
            <a:pPr marL="342900" lvl="1" indent="0">
              <a:buNone/>
            </a:pPr>
            <a:r>
              <a:rPr lang="ko-KR" altLang="en-US" dirty="0"/>
              <a:t>① 상단 이미지 클릭 및 전자문서를 </a:t>
            </a:r>
            <a:r>
              <a:rPr lang="ko-KR" altLang="en-US" dirty="0" err="1"/>
              <a:t>드래그하여</a:t>
            </a:r>
            <a:r>
              <a:rPr lang="ko-KR" altLang="en-US" dirty="0"/>
              <a:t> 파일 업로드</a:t>
            </a:r>
            <a:r>
              <a:rPr lang="en-US" altLang="ko-KR" dirty="0"/>
              <a:t>, ‘Start Analyze’</a:t>
            </a:r>
            <a:r>
              <a:rPr lang="ko-KR" altLang="en-US" dirty="0"/>
              <a:t>를 클릭하여 분석을 </a:t>
            </a:r>
            <a:br>
              <a:rPr lang="en-US" altLang="ko-KR" dirty="0"/>
            </a:br>
            <a:r>
              <a:rPr lang="ko-KR" altLang="en-US" dirty="0"/>
              <a:t>진행할 수 있습니다</a:t>
            </a:r>
            <a:r>
              <a:rPr lang="en-US" altLang="ko-KR" dirty="0"/>
              <a:t>.</a:t>
            </a:r>
          </a:p>
          <a:p>
            <a:pPr marL="342900" lvl="1" indent="0">
              <a:buNone/>
            </a:pPr>
            <a:r>
              <a:rPr lang="en-US" altLang="ko-KR" dirty="0"/>
              <a:t>② ‘Go to report’</a:t>
            </a:r>
            <a:r>
              <a:rPr lang="ko-KR" altLang="en-US" dirty="0"/>
              <a:t>는 이미 분석된 보고서 리스트 페이지로 이동할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_x666799368" descr="EMB00051ce84080">
            <a:extLst>
              <a:ext uri="{FF2B5EF4-FFF2-40B4-BE49-F238E27FC236}">
                <a16:creationId xmlns:a16="http://schemas.microsoft.com/office/drawing/2014/main" id="{4134B36D-4E19-4EBB-84E7-9500AD70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54" y="3429001"/>
            <a:ext cx="5994093" cy="27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2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분석 보고서 </a:t>
            </a:r>
            <a:r>
              <a:rPr lang="en-US" altLang="ko-KR" dirty="0"/>
              <a:t>– 1</a:t>
            </a:r>
          </a:p>
          <a:p>
            <a:pPr marL="342900" lvl="1" indent="0">
              <a:buNone/>
            </a:pPr>
            <a:r>
              <a:rPr lang="ko-KR" altLang="en-US" dirty="0"/>
              <a:t>① 문서 형식과 결과에 따른 아이콘을 표시 및 하단에 이미지를 클릭하면 새 창에서 페이지</a:t>
            </a:r>
            <a:r>
              <a:rPr lang="en-US" altLang="ko-KR" dirty="0"/>
              <a:t> </a:t>
            </a:r>
            <a:r>
              <a:rPr lang="ko-KR" altLang="en-US" dirty="0"/>
              <a:t>미리보기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② </a:t>
            </a:r>
            <a:r>
              <a:rPr lang="ko-KR" altLang="en-US" dirty="0"/>
              <a:t>문서에 포함된 기본적인 정보들을 표시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_x670478088" descr="EMB00051ce8408f">
            <a:extLst>
              <a:ext uri="{FF2B5EF4-FFF2-40B4-BE49-F238E27FC236}">
                <a16:creationId xmlns:a16="http://schemas.microsoft.com/office/drawing/2014/main" id="{A91D3B6F-EEE3-4DBF-B9CE-54D9FFEC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16" y="4141237"/>
            <a:ext cx="5400675" cy="19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28909016" descr="EMB00051ce84090">
            <a:extLst>
              <a:ext uri="{FF2B5EF4-FFF2-40B4-BE49-F238E27FC236}">
                <a16:creationId xmlns:a16="http://schemas.microsoft.com/office/drawing/2014/main" id="{C64EED22-6D00-4482-916D-3AE56F22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82" y="3009782"/>
            <a:ext cx="4522269" cy="21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C441318-100B-4FA4-B447-B932754CB2D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277695" y="4064579"/>
            <a:ext cx="3534786" cy="1580822"/>
          </a:xfrm>
          <a:prstGeom prst="bentConnector3">
            <a:avLst>
              <a:gd name="adj1" fmla="val -942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268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분석 보고서 </a:t>
            </a:r>
            <a:r>
              <a:rPr lang="en-US" altLang="ko-KR" dirty="0"/>
              <a:t>– 2</a:t>
            </a:r>
          </a:p>
          <a:p>
            <a:pPr lvl="1"/>
            <a:r>
              <a:rPr lang="en-US" altLang="ko-KR" dirty="0"/>
              <a:t>AI </a:t>
            </a:r>
            <a:r>
              <a:rPr lang="ko-KR" altLang="en-US" dirty="0"/>
              <a:t>기반 탐지에 대한 전체적인 결과를 표시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Benign(</a:t>
            </a:r>
            <a:r>
              <a:rPr lang="ko-KR" altLang="en-US" dirty="0"/>
              <a:t>정상</a:t>
            </a:r>
            <a:r>
              <a:rPr lang="en-US" altLang="ko-KR" dirty="0"/>
              <a:t>), Malware(</a:t>
            </a:r>
            <a:r>
              <a:rPr lang="ko-KR" altLang="en-US" dirty="0"/>
              <a:t>악성</a:t>
            </a:r>
            <a:r>
              <a:rPr lang="en-US" altLang="ko-KR" dirty="0"/>
              <a:t>)</a:t>
            </a:r>
            <a:r>
              <a:rPr lang="ko-KR" altLang="en-US" dirty="0"/>
              <a:t>의 확률을 나타내는 그래프</a:t>
            </a:r>
            <a:endParaRPr lang="en-US" altLang="ko-KR" dirty="0"/>
          </a:p>
          <a:p>
            <a:pPr lvl="1"/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에 대한 악성 여부를 표시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135716-D8D1-470F-88C1-1B7830F9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28245" r="1767"/>
          <a:stretch/>
        </p:blipFill>
        <p:spPr>
          <a:xfrm>
            <a:off x="3780949" y="3027815"/>
            <a:ext cx="4630103" cy="3077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841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DocScanner</a:t>
            </a:r>
            <a:r>
              <a:rPr lang="en-US" altLang="ko-KR" dirty="0"/>
              <a:t> </a:t>
            </a:r>
            <a:r>
              <a:rPr lang="ko-KR" altLang="en-US" dirty="0"/>
              <a:t>분석 보고서 </a:t>
            </a:r>
            <a:r>
              <a:rPr lang="en-US" altLang="ko-KR" dirty="0"/>
              <a:t>– 3</a:t>
            </a:r>
          </a:p>
          <a:p>
            <a:pPr lvl="1"/>
            <a:r>
              <a:rPr lang="ko-KR" altLang="en-US" dirty="0"/>
              <a:t>전자문서를 전용 </a:t>
            </a:r>
            <a:r>
              <a:rPr lang="ko-KR" altLang="en-US" dirty="0" err="1"/>
              <a:t>파서를</a:t>
            </a:r>
            <a:r>
              <a:rPr lang="ko-KR" altLang="en-US" dirty="0"/>
              <a:t> 이용하여 영역별 데이터를 추출하여 각 문서의 상세정보 및 위협인자를 표시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40F15-74CF-40F7-831B-7BA7EA95067C}"/>
              </a:ext>
            </a:extLst>
          </p:cNvPr>
          <p:cNvSpPr/>
          <p:nvPr/>
        </p:nvSpPr>
        <p:spPr>
          <a:xfrm>
            <a:off x="6332447" y="2749922"/>
            <a:ext cx="4063050" cy="3295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Writer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Provider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문서를 제공한 정보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Producer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문서를 생성한 정보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Compressed Format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압축 방식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Compression Areas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압축 되어있는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컨텐츠의 개수</a:t>
            </a:r>
            <a:endParaRPr lang="en-US" altLang="ko-KR" sz="11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Malicious Object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악성으로 의심되는 오브젝트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IP/URI/URL info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내 포함된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IP, URI, URL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표시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YARA Detection Results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탐지된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Yara Rule</a:t>
            </a: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CVE Detection Results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탐지된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CVE Rule</a:t>
            </a: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Obfuscation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 난독화 여부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Embedding File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내 포함된 참조 파일 여부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PDF Content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텍스트 내용 표시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 code list 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 내용 표시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 latinLnBrk="1">
              <a:spcBef>
                <a:spcPts val="500"/>
              </a:spcBef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Decrypt Content :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스크립트 다운로드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22A7C7-F3A1-4B2E-B6F2-A600A2C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6" y="2824909"/>
            <a:ext cx="4335769" cy="32800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556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II.</a:t>
            </a:r>
            <a:r>
              <a:rPr lang="ko-KR" altLang="en-US" dirty="0"/>
              <a:t> 유형별 문서형 구조 및 악성코드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458900" y="2809311"/>
            <a:ext cx="5274201" cy="12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유형별 문서형 구조 및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악성코드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분석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( PDF </a:t>
            </a:r>
            <a:r>
              <a:rPr lang="ko-KR" altLang="en-US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문서형 악성코드 </a:t>
            </a: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)</a:t>
            </a:r>
            <a:endParaRPr lang="ko-KR" altLang="en-US" sz="24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176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D300A8-8D8A-4A1B-877F-2488F0846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8D2CD-4DEF-4377-B321-D49ADCAAA33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PDF </a:t>
            </a:r>
            <a:r>
              <a:rPr lang="ko-KR" altLang="en-US" dirty="0"/>
              <a:t>문서 개요</a:t>
            </a:r>
          </a:p>
          <a:p>
            <a:pPr lvl="1"/>
            <a:r>
              <a:rPr lang="en-US" altLang="ko-KR" dirty="0"/>
              <a:t>Adobe</a:t>
            </a:r>
            <a:r>
              <a:rPr lang="ko-KR" altLang="en-US" dirty="0"/>
              <a:t>에서 개발한 </a:t>
            </a:r>
            <a:r>
              <a:rPr lang="en-US" altLang="ko-KR" dirty="0"/>
              <a:t>Portable Format Document(PDF) </a:t>
            </a:r>
            <a:r>
              <a:rPr lang="ko-KR" altLang="en-US" dirty="0"/>
              <a:t>전자문서 형식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년에 </a:t>
            </a:r>
            <a:r>
              <a:rPr lang="en-US" altLang="ko-KR" dirty="0"/>
              <a:t>ISO 32000 </a:t>
            </a:r>
            <a:r>
              <a:rPr lang="ko-KR" altLang="en-US" dirty="0"/>
              <a:t>오픈 포맷으로 표준화</a:t>
            </a:r>
          </a:p>
          <a:p>
            <a:pPr lvl="1"/>
            <a:r>
              <a:rPr lang="ko-KR" altLang="en-US" dirty="0"/>
              <a:t>컴퓨터 환경</a:t>
            </a:r>
            <a:r>
              <a:rPr lang="en-US" altLang="ko-KR" dirty="0"/>
              <a:t>(</a:t>
            </a:r>
            <a:r>
              <a:rPr lang="ko-KR" altLang="en-US" dirty="0"/>
              <a:t>운영체제</a:t>
            </a:r>
            <a:r>
              <a:rPr lang="en-US" altLang="ko-KR" dirty="0"/>
              <a:t>)</a:t>
            </a:r>
            <a:r>
              <a:rPr lang="ko-KR" altLang="en-US" dirty="0"/>
              <a:t>에 관계 없이 같은 표현을 목적으로 개발</a:t>
            </a:r>
          </a:p>
          <a:p>
            <a:pPr lvl="1"/>
            <a:r>
              <a:rPr lang="ko-KR" altLang="en-US" dirty="0"/>
              <a:t>일반적인 </a:t>
            </a:r>
            <a:r>
              <a:rPr lang="en-US" altLang="ko-KR" dirty="0"/>
              <a:t>ASCII</a:t>
            </a:r>
            <a:r>
              <a:rPr lang="ko-KR" altLang="en-US" dirty="0"/>
              <a:t>가 아닌 데이터를 포함한 텍스트 기반의 파일 형식</a:t>
            </a:r>
          </a:p>
          <a:p>
            <a:pPr lvl="1"/>
            <a:r>
              <a:rPr lang="ko-KR" altLang="en-US" dirty="0"/>
              <a:t>데이터의 계층적 구조</a:t>
            </a:r>
          </a:p>
          <a:p>
            <a:pPr lvl="1"/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</a:p>
          <a:p>
            <a:pPr lvl="2"/>
            <a:r>
              <a:rPr lang="en-US" altLang="ko-KR" dirty="0"/>
              <a:t>Header</a:t>
            </a:r>
          </a:p>
          <a:p>
            <a:pPr lvl="2"/>
            <a:r>
              <a:rPr lang="en-US" altLang="ko-KR" dirty="0"/>
              <a:t>Body</a:t>
            </a:r>
          </a:p>
          <a:p>
            <a:pPr lvl="2"/>
            <a:r>
              <a:rPr lang="en-US" altLang="ko-KR" dirty="0"/>
              <a:t>Cross-reference table</a:t>
            </a:r>
          </a:p>
          <a:p>
            <a:pPr lvl="2"/>
            <a:r>
              <a:rPr lang="en-US" altLang="ko-KR" dirty="0"/>
              <a:t>Trailer</a:t>
            </a:r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0B5EFD-DA78-44CA-B7DF-E12AD4F8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PDF </a:t>
            </a:r>
            <a:r>
              <a:rPr lang="ko-KR" altLang="en-US" dirty="0"/>
              <a:t>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1AABCF-4543-41A1-9231-6AFD89E9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9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(Header)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29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37" name="사다리꼴 30">
            <a:extLst>
              <a:ext uri="{FF2B5EF4-FFF2-40B4-BE49-F238E27FC236}">
                <a16:creationId xmlns:a16="http://schemas.microsoft.com/office/drawing/2014/main" id="{94127F9F-B5C3-4CD0-92C5-69626E3D6345}"/>
              </a:ext>
            </a:extLst>
          </p:cNvPr>
          <p:cNvSpPr/>
          <p:nvPr/>
        </p:nvSpPr>
        <p:spPr>
          <a:xfrm rot="16200000">
            <a:off x="1652631" y="3216724"/>
            <a:ext cx="2579775" cy="1745423"/>
          </a:xfrm>
          <a:prstGeom prst="trapezoid">
            <a:avLst>
              <a:gd name="adj" fmla="val 45349"/>
            </a:avLst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bg1">
                  <a:lumMod val="75000"/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 sz="4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CAD2956-1536-4B1D-B48A-78A9E87F01C0}"/>
              </a:ext>
            </a:extLst>
          </p:cNvPr>
          <p:cNvGrpSpPr/>
          <p:nvPr/>
        </p:nvGrpSpPr>
        <p:grpSpPr>
          <a:xfrm>
            <a:off x="3637706" y="2799547"/>
            <a:ext cx="1769178" cy="2542666"/>
            <a:chOff x="4526279" y="3712843"/>
            <a:chExt cx="810898" cy="86108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D9EFE5C-6C70-489B-BC90-107AC71D9744}"/>
                </a:ext>
              </a:extLst>
            </p:cNvPr>
            <p:cNvSpPr/>
            <p:nvPr/>
          </p:nvSpPr>
          <p:spPr>
            <a:xfrm>
              <a:off x="4526279" y="3712843"/>
              <a:ext cx="810898" cy="861088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4C50897-A78C-4026-BBAB-C4474AB73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723" y="3834136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7E4A336-8D6D-4587-AB42-58EC3CBC7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7" y="4170385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CB36DA-9EB9-49A9-B65D-7E6B7281FDF0}"/>
                </a:ext>
              </a:extLst>
            </p:cNvPr>
            <p:cNvSpPr txBox="1"/>
            <p:nvPr/>
          </p:nvSpPr>
          <p:spPr>
            <a:xfrm>
              <a:off x="4811353" y="3751160"/>
              <a:ext cx="221890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Header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9996EB-FE6F-493D-8FC6-3E99FC6621F2}"/>
                </a:ext>
              </a:extLst>
            </p:cNvPr>
            <p:cNvSpPr txBox="1"/>
            <p:nvPr/>
          </p:nvSpPr>
          <p:spPr>
            <a:xfrm>
              <a:off x="4844048" y="3975258"/>
              <a:ext cx="156498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Body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2972D3-E7CC-4D55-88AC-8A06BA5D4AF8}"/>
                </a:ext>
              </a:extLst>
            </p:cNvPr>
            <p:cNvSpPr txBox="1"/>
            <p:nvPr/>
          </p:nvSpPr>
          <p:spPr>
            <a:xfrm>
              <a:off x="4596323" y="4237894"/>
              <a:ext cx="670811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Cross-reference Table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1B595D1-3B6A-4A6D-B9D7-2C1B6C300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5" y="4363018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B9806C-20BD-4C05-AFB8-2650B3B778F9}"/>
                </a:ext>
              </a:extLst>
            </p:cNvPr>
            <p:cNvSpPr txBox="1"/>
            <p:nvPr/>
          </p:nvSpPr>
          <p:spPr>
            <a:xfrm>
              <a:off x="4839818" y="4438877"/>
              <a:ext cx="194704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Trailer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2" descr="https://upload.wikimedia.org/wikipedia/commons/thumb/8/87/PDF_file_icon.svg/120px-PDF_file_icon.svg.png">
            <a:extLst>
              <a:ext uri="{FF2B5EF4-FFF2-40B4-BE49-F238E27FC236}">
                <a16:creationId xmlns:a16="http://schemas.microsoft.com/office/drawing/2014/main" id="{EA9F4B86-4C96-46EA-90F2-D4001B4A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2" y="3489556"/>
            <a:ext cx="949100" cy="11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왼쪽 중괄호 47">
            <a:extLst>
              <a:ext uri="{FF2B5EF4-FFF2-40B4-BE49-F238E27FC236}">
                <a16:creationId xmlns:a16="http://schemas.microsoft.com/office/drawing/2014/main" id="{044EBE77-52E4-4017-901D-465868D377D3}"/>
              </a:ext>
            </a:extLst>
          </p:cNvPr>
          <p:cNvSpPr/>
          <p:nvPr/>
        </p:nvSpPr>
        <p:spPr>
          <a:xfrm>
            <a:off x="5418760" y="2796116"/>
            <a:ext cx="248384" cy="1498164"/>
          </a:xfrm>
          <a:prstGeom prst="leftBrace">
            <a:avLst>
              <a:gd name="adj1" fmla="val 8333"/>
              <a:gd name="adj2" fmla="val 12836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2165AF1-B345-40B8-B4C1-1886C386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13" y="2791932"/>
            <a:ext cx="4667700" cy="54822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381A8-0368-4348-ADEB-34C31D639F7B}"/>
              </a:ext>
            </a:extLst>
          </p:cNvPr>
          <p:cNvGrpSpPr/>
          <p:nvPr/>
        </p:nvGrpSpPr>
        <p:grpSpPr>
          <a:xfrm>
            <a:off x="5758913" y="3489557"/>
            <a:ext cx="2937181" cy="804723"/>
            <a:chOff x="4233174" y="2720169"/>
            <a:chExt cx="2427987" cy="804723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74151E7-1273-4CAB-8D84-4D38615B3CD5}"/>
                </a:ext>
              </a:extLst>
            </p:cNvPr>
            <p:cNvSpPr/>
            <p:nvPr/>
          </p:nvSpPr>
          <p:spPr>
            <a:xfrm>
              <a:off x="4233174" y="2720169"/>
              <a:ext cx="2427987" cy="804723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C78D43-1362-49FA-A546-6BA7483B14FA}"/>
                </a:ext>
              </a:extLst>
            </p:cNvPr>
            <p:cNvSpPr/>
            <p:nvPr/>
          </p:nvSpPr>
          <p:spPr>
            <a:xfrm>
              <a:off x="4244164" y="2767433"/>
              <a:ext cx="2238843" cy="686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200" b="1" dirty="0">
                  <a:latin typeface="+mn-ea"/>
                </a:rPr>
                <a:t>8 Byte </a:t>
              </a:r>
              <a:r>
                <a:rPr lang="ko-KR" altLang="en-US" sz="1200" b="1" dirty="0">
                  <a:latin typeface="+mn-ea"/>
                </a:rPr>
                <a:t>크기</a:t>
              </a:r>
              <a:endParaRPr lang="en-US" altLang="ko-KR" sz="1200" b="1" dirty="0">
                <a:latin typeface="+mn-ea"/>
              </a:endParaRP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200" b="1" dirty="0">
                  <a:latin typeface="+mn-ea"/>
                </a:rPr>
                <a:t>File Signature </a:t>
              </a:r>
              <a:r>
                <a:rPr lang="ko-KR" altLang="en-US" sz="1200" b="1" dirty="0">
                  <a:latin typeface="+mn-ea"/>
                </a:rPr>
                <a:t>및 </a:t>
              </a:r>
              <a:r>
                <a:rPr lang="en-US" altLang="ko-KR" sz="1200" b="1" dirty="0">
                  <a:latin typeface="+mn-ea"/>
                </a:rPr>
                <a:t>Version </a:t>
              </a:r>
              <a:r>
                <a:rPr lang="ko-KR" altLang="en-US" sz="1200" b="1" dirty="0">
                  <a:latin typeface="+mn-ea"/>
                </a:rPr>
                <a:t>정보</a:t>
              </a:r>
              <a:endParaRPr lang="en-US" altLang="ko-KR" sz="12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97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5F6598-BCE7-47BB-9CAD-4EB16B2572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927" y="989508"/>
            <a:ext cx="10944143" cy="4878984"/>
          </a:xfrm>
        </p:spPr>
        <p:txBody>
          <a:bodyPr/>
          <a:lstStyle/>
          <a:p>
            <a:r>
              <a:rPr lang="ko-KR" altLang="en-US" dirty="0"/>
              <a:t> 일정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ABD00D-2781-4527-88AD-2FA47751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소개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C9060970-1C4A-48CD-9A7D-D769462B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4114" y="6496606"/>
            <a:ext cx="783772" cy="365125"/>
          </a:xfrm>
        </p:spPr>
        <p:txBody>
          <a:bodyPr/>
          <a:lstStyle/>
          <a:p>
            <a:fld id="{33E924D2-905D-4DB2-A111-42D7BB3C96AB}" type="slidenum">
              <a:rPr lang="ko-KR" altLang="en-US" smtClean="0"/>
              <a:pPr/>
              <a:t>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CBB1CE-41F5-42B9-B0DF-7191C40B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899265"/>
              </p:ext>
            </p:extLst>
          </p:nvPr>
        </p:nvGraphicFramePr>
        <p:xfrm>
          <a:off x="2040257" y="1657811"/>
          <a:ext cx="8111485" cy="47166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8881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2258008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  <a:gridCol w="4814596">
                  <a:extLst>
                    <a:ext uri="{9D8B030D-6E8A-4147-A177-3AD203B41FA5}">
                      <a16:colId xmlns:a16="http://schemas.microsoft.com/office/drawing/2014/main" val="1263249637"/>
                    </a:ext>
                  </a:extLst>
                </a:gridCol>
              </a:tblGrid>
              <a:tr h="39305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40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4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4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393052">
                <a:tc rowSpan="11"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일차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09:30 ~ 10:20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문서형 악성코드 개요 및 동향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9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10:20 ~ 10:30 (‘10)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Break Time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10:30 ~ 11:20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PDF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구조 및 악성코드 분석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711084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11:20 ~ 13:00 (‘100)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Lunch Time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687179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9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13:50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OLE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구조 및 악성코드 분석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9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13:50 ~ 14:00 (‘10)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Break Time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9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14:00 ~ 14:50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OOXML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구조 및 악성코드 분석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9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14:50 ~ 15:00 (‘10)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Break Time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10509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15:00 ~ 15:50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한글 문서형 악성코드 구조 및 분석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07701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15:50 ~ 16:00 (‘10)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Break Time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5979"/>
                  </a:ext>
                </a:extLst>
              </a:tr>
              <a:tr h="393052">
                <a:tc vMerge="1">
                  <a:txBody>
                    <a:bodyPr/>
                    <a:lstStyle/>
                    <a:p>
                      <a:pPr algn="ctr" fontAlgn="base"/>
                      <a:endParaRPr lang="ko-KR" altLang="en-US" sz="16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16:00 ~ 16:50 (‘50)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CVE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기반 문서형 악성코드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22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4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(Body)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4" name="사다리꼴 30">
            <a:extLst>
              <a:ext uri="{FF2B5EF4-FFF2-40B4-BE49-F238E27FC236}">
                <a16:creationId xmlns:a16="http://schemas.microsoft.com/office/drawing/2014/main" id="{CCE4BBDB-3E24-4ADF-99E0-88BF18E6D4DE}"/>
              </a:ext>
            </a:extLst>
          </p:cNvPr>
          <p:cNvSpPr/>
          <p:nvPr/>
        </p:nvSpPr>
        <p:spPr>
          <a:xfrm rot="16200000">
            <a:off x="1652631" y="3216724"/>
            <a:ext cx="2579775" cy="1745423"/>
          </a:xfrm>
          <a:prstGeom prst="trapezoid">
            <a:avLst>
              <a:gd name="adj" fmla="val 45349"/>
            </a:avLst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bg1">
                  <a:lumMod val="75000"/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 sz="4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DB567E6-A38D-4D4D-B07D-1D8C479CB1C0}"/>
              </a:ext>
            </a:extLst>
          </p:cNvPr>
          <p:cNvGrpSpPr/>
          <p:nvPr/>
        </p:nvGrpSpPr>
        <p:grpSpPr>
          <a:xfrm>
            <a:off x="3637706" y="2799547"/>
            <a:ext cx="1769178" cy="2542666"/>
            <a:chOff x="4526279" y="3712843"/>
            <a:chExt cx="810898" cy="86108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B3167DD-DC4E-4632-A53E-73D87AE811E8}"/>
                </a:ext>
              </a:extLst>
            </p:cNvPr>
            <p:cNvSpPr/>
            <p:nvPr/>
          </p:nvSpPr>
          <p:spPr>
            <a:xfrm>
              <a:off x="4526279" y="3712843"/>
              <a:ext cx="810898" cy="861088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D37BC89-5C15-4F91-9DCB-93A642420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723" y="3834136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D82E57-7194-466D-BB00-A9969B3A5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7" y="4170385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020D6D7-1213-4EC0-8707-69C22A1C902E}"/>
                </a:ext>
              </a:extLst>
            </p:cNvPr>
            <p:cNvSpPr txBox="1"/>
            <p:nvPr/>
          </p:nvSpPr>
          <p:spPr>
            <a:xfrm>
              <a:off x="4811353" y="3751160"/>
              <a:ext cx="221890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Header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FD0B8C-9160-4FAE-9246-8710213C68FB}"/>
                </a:ext>
              </a:extLst>
            </p:cNvPr>
            <p:cNvSpPr txBox="1"/>
            <p:nvPr/>
          </p:nvSpPr>
          <p:spPr>
            <a:xfrm>
              <a:off x="4844048" y="3975258"/>
              <a:ext cx="156498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Body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70F099-7AD0-4EC9-9D12-16B04C267425}"/>
                </a:ext>
              </a:extLst>
            </p:cNvPr>
            <p:cNvSpPr txBox="1"/>
            <p:nvPr/>
          </p:nvSpPr>
          <p:spPr>
            <a:xfrm>
              <a:off x="4596323" y="4237894"/>
              <a:ext cx="670811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Cross-reference Table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BC53BAF-EE57-4082-92F9-9A70D4FE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5" y="4363018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554423-4B7A-40C3-8BF3-2DC406B751BA}"/>
                </a:ext>
              </a:extLst>
            </p:cNvPr>
            <p:cNvSpPr txBox="1"/>
            <p:nvPr/>
          </p:nvSpPr>
          <p:spPr>
            <a:xfrm>
              <a:off x="4839818" y="4438877"/>
              <a:ext cx="194704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Trailer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64" name="Picture 2" descr="https://upload.wikimedia.org/wikipedia/commons/thumb/8/87/PDF_file_icon.svg/120px-PDF_file_icon.svg.png">
            <a:extLst>
              <a:ext uri="{FF2B5EF4-FFF2-40B4-BE49-F238E27FC236}">
                <a16:creationId xmlns:a16="http://schemas.microsoft.com/office/drawing/2014/main" id="{134BCE14-7BEE-43BC-929F-24CB6387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4" y="3489556"/>
            <a:ext cx="949100" cy="11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왼쪽 중괄호 64">
            <a:extLst>
              <a:ext uri="{FF2B5EF4-FFF2-40B4-BE49-F238E27FC236}">
                <a16:creationId xmlns:a16="http://schemas.microsoft.com/office/drawing/2014/main" id="{AE202F0F-BE82-47BE-ACF6-BBE377A476B9}"/>
              </a:ext>
            </a:extLst>
          </p:cNvPr>
          <p:cNvSpPr/>
          <p:nvPr/>
        </p:nvSpPr>
        <p:spPr>
          <a:xfrm>
            <a:off x="5380323" y="1994427"/>
            <a:ext cx="248384" cy="3765304"/>
          </a:xfrm>
          <a:prstGeom prst="leftBrace">
            <a:avLst>
              <a:gd name="adj1" fmla="val 8333"/>
              <a:gd name="adj2" fmla="val 44992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BA68E65-EE22-45D1-9DDD-AE6C6ADE15D1}"/>
              </a:ext>
            </a:extLst>
          </p:cNvPr>
          <p:cNvGrpSpPr/>
          <p:nvPr/>
        </p:nvGrpSpPr>
        <p:grpSpPr>
          <a:xfrm>
            <a:off x="5819469" y="4606895"/>
            <a:ext cx="4495827" cy="1062195"/>
            <a:chOff x="4233174" y="2717867"/>
            <a:chExt cx="3718903" cy="80702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C60B193B-89D0-4514-AA7A-777BE1EB2E77}"/>
                </a:ext>
              </a:extLst>
            </p:cNvPr>
            <p:cNvSpPr/>
            <p:nvPr/>
          </p:nvSpPr>
          <p:spPr>
            <a:xfrm>
              <a:off x="4233174" y="2720169"/>
              <a:ext cx="3718903" cy="804723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B35E574-4069-4B6C-AE6F-8F78858D44F0}"/>
                </a:ext>
              </a:extLst>
            </p:cNvPr>
            <p:cNvSpPr/>
            <p:nvPr/>
          </p:nvSpPr>
          <p:spPr>
            <a:xfrm>
              <a:off x="4244163" y="2717867"/>
              <a:ext cx="3707913" cy="765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문서의 </a:t>
              </a:r>
              <a:r>
                <a:rPr lang="ko-KR" altLang="en-US" sz="12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내용및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기능을 위한 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Object 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형식으로 구성</a:t>
              </a:r>
              <a:endPara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Object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계층적인 구조</a:t>
              </a:r>
              <a:endPara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내용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폰트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</a:t>
              </a:r>
              <a:r>
                <a:rPr lang="en-US" altLang="ko-KR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Script </a:t>
              </a:r>
              <a:r>
                <a:rPr lang="ko-KR" altLang="en-US" sz="1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 다양한 요소가 포함</a:t>
              </a:r>
              <a:endPara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B621225C-DBE8-41C6-B537-20F12EE25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15" b="12780"/>
          <a:stretch/>
        </p:blipFill>
        <p:spPr>
          <a:xfrm>
            <a:off x="5693257" y="2177618"/>
            <a:ext cx="4622038" cy="18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(Body)</a:t>
            </a:r>
          </a:p>
          <a:p>
            <a:pPr lvl="1"/>
            <a:r>
              <a:rPr lang="ko-KR" altLang="en-US" dirty="0"/>
              <a:t>가장 상단의 </a:t>
            </a:r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Root(Catalog)</a:t>
            </a:r>
            <a:r>
              <a:rPr lang="ko-KR" altLang="en-US" dirty="0"/>
              <a:t>라는 </a:t>
            </a:r>
            <a:r>
              <a:rPr lang="en-US" altLang="ko-KR" dirty="0"/>
              <a:t>Type</a:t>
            </a:r>
            <a:r>
              <a:rPr lang="ko-KR" altLang="en-US" dirty="0"/>
              <a:t>을 가지고 있음</a:t>
            </a:r>
            <a:endParaRPr lang="en-US" altLang="ko-KR" dirty="0"/>
          </a:p>
          <a:p>
            <a:pPr lvl="1"/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Dictionary </a:t>
            </a:r>
            <a:r>
              <a:rPr lang="ko-KR" altLang="en-US" dirty="0"/>
              <a:t>형식을 가지고 있으며</a:t>
            </a:r>
            <a:r>
              <a:rPr lang="en-US" altLang="ko-KR" dirty="0"/>
              <a:t>, (key, value) </a:t>
            </a:r>
            <a:r>
              <a:rPr lang="ko-KR" altLang="en-US" dirty="0"/>
              <a:t>쌍으로 구성된 형태</a:t>
            </a:r>
            <a:endParaRPr lang="en-US" altLang="ko-KR" dirty="0"/>
          </a:p>
          <a:p>
            <a:pPr lvl="1"/>
            <a:r>
              <a:rPr lang="en-US" altLang="ko-KR" dirty="0"/>
              <a:t>PDF</a:t>
            </a:r>
            <a:r>
              <a:rPr lang="ko-KR" altLang="en-US" dirty="0"/>
              <a:t>의 기능은 </a:t>
            </a:r>
            <a:r>
              <a:rPr lang="en-US" altLang="ko-KR" dirty="0"/>
              <a:t>body </a:t>
            </a:r>
            <a:r>
              <a:rPr lang="ko-KR" altLang="en-US" dirty="0"/>
              <a:t>섹션에 포함되고 있으며 각 </a:t>
            </a:r>
            <a:r>
              <a:rPr lang="en-US" altLang="ko-KR" dirty="0"/>
              <a:t>Object</a:t>
            </a:r>
            <a:r>
              <a:rPr lang="ko-KR" altLang="en-US" dirty="0"/>
              <a:t>는 순차적으로 수행됨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621225C-DBE8-41C6-B537-20F12EE25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b="12780"/>
          <a:stretch/>
        </p:blipFill>
        <p:spPr>
          <a:xfrm>
            <a:off x="2672323" y="3425459"/>
            <a:ext cx="6847354" cy="26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(Body) – Object</a:t>
            </a:r>
            <a:r>
              <a:rPr lang="ko-KR" altLang="en-US" dirty="0"/>
              <a:t>의 구성 예시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139BC-3344-4AA7-82CE-0F856DC95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" t="1377"/>
          <a:stretch/>
        </p:blipFill>
        <p:spPr>
          <a:xfrm>
            <a:off x="1987214" y="2447870"/>
            <a:ext cx="4001734" cy="32533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07C06C-0D32-4410-9E81-5335CE615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0890"/>
              </p:ext>
            </p:extLst>
          </p:nvPr>
        </p:nvGraphicFramePr>
        <p:xfrm>
          <a:off x="6203054" y="2947131"/>
          <a:ext cx="4067933" cy="22958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8733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  <a:gridCol w="2769200">
                  <a:extLst>
                    <a:ext uri="{9D8B030D-6E8A-4147-A177-3AD203B41FA5}">
                      <a16:colId xmlns:a16="http://schemas.microsoft.com/office/drawing/2014/main" val="1263249637"/>
                    </a:ext>
                  </a:extLst>
                </a:gridCol>
              </a:tblGrid>
              <a:tr h="286984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object name</a:t>
                      </a:r>
                      <a:endParaRPr lang="ko-KR" altLang="en-US" sz="120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2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Annot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Dictionary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형태로 정의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/Link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하이퍼링크 형태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/BS /W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필드에 대한 정의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경계선 넓이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Rect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표시될 위치 및 크기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/Action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수행할 동작 정의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/S /URI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URI Open 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동작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10509"/>
                  </a:ext>
                </a:extLst>
              </a:tr>
              <a:tr h="28698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/URI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연결되는 사이트 주소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22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39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(Body) - Object name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95EFA66-88C3-4377-A341-2DB49BF81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56308"/>
              </p:ext>
            </p:extLst>
          </p:nvPr>
        </p:nvGraphicFramePr>
        <p:xfrm>
          <a:off x="1791433" y="2729395"/>
          <a:ext cx="8609134" cy="3375581"/>
        </p:xfrm>
        <a:graphic>
          <a:graphicData uri="http://schemas.openxmlformats.org/drawingml/2006/table">
            <a:tbl>
              <a:tblPr/>
              <a:tblGrid>
                <a:gridCol w="896947">
                  <a:extLst>
                    <a:ext uri="{9D8B030D-6E8A-4147-A177-3AD203B41FA5}">
                      <a16:colId xmlns:a16="http://schemas.microsoft.com/office/drawing/2014/main" val="3698634366"/>
                    </a:ext>
                  </a:extLst>
                </a:gridCol>
                <a:gridCol w="3512875">
                  <a:extLst>
                    <a:ext uri="{9D8B030D-6E8A-4147-A177-3AD203B41FA5}">
                      <a16:colId xmlns:a16="http://schemas.microsoft.com/office/drawing/2014/main" val="2676716084"/>
                    </a:ext>
                  </a:extLst>
                </a:gridCol>
                <a:gridCol w="999919">
                  <a:extLst>
                    <a:ext uri="{9D8B030D-6E8A-4147-A177-3AD203B41FA5}">
                      <a16:colId xmlns:a16="http://schemas.microsoft.com/office/drawing/2014/main" val="638944555"/>
                    </a:ext>
                  </a:extLst>
                </a:gridCol>
                <a:gridCol w="3199393">
                  <a:extLst>
                    <a:ext uri="{9D8B030D-6E8A-4147-A177-3AD203B41FA5}">
                      <a16:colId xmlns:a16="http://schemas.microsoft.com/office/drawing/2014/main" val="1606166803"/>
                    </a:ext>
                  </a:extLst>
                </a:gridCol>
              </a:tblGrid>
              <a:tr h="3335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Object Name</a:t>
                      </a:r>
                    </a:p>
                  </a:txBody>
                  <a:tcPr marL="43794" marR="43794" marT="43794" marB="437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3794" marR="43794" marT="43794" marB="4379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Object Name</a:t>
                      </a:r>
                    </a:p>
                  </a:txBody>
                  <a:tcPr marL="43794" marR="43794" marT="43794" marB="4379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9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3794" marR="43794" marT="43794" marB="4379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098612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/AA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전체에 영향을 미치는 다양한 트리거 이벤트 응답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/JS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PDF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자바스크립트가 포함되었음을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995685"/>
                  </a:ext>
                </a:extLst>
              </a:tr>
              <a:tr h="37361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Acroform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실행 후 자동으로 동작 액션에 대한 사전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색인의 인터랙티브 폼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EmbeddedFiles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파일 스트림이 내장 되었음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771042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OpenAction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실행 후 동작할 액션을 지정하는 값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/Launch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애플리케이션이 실행되거나 파일이 개봉됨을 표시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365460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/URI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 악성파일을 저장하고 있는 원격지 등을 나타내는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URI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Objstm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PDF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문서의 바디 내부에 객체 스트림이 있음을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354071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/Encrypt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내용을 보호하기 위해 문자열과 스트림을 암호화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/Pages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인터랙티브 폼이 실행될 것임을 나타냄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163267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/Name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사전에 실행되도록 정의된 액션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RichMedia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동영상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소리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플래시 문서 등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673327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/JavaScript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PDF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자바스크립트가 포함되었음을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/Size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항목의 수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479335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FlateDecode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zlib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/deflate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압축 방법으로 압축되었음을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이전 호출 한 위치를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069225"/>
                  </a:ext>
                </a:extLst>
              </a:tr>
              <a:tr h="333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/JBIG2Decode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JBIG2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압축 방법으로 압축되었음을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/Root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Root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객체의 객체 넘버를 표시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07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192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(Cross-reference Table)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4" name="사다리꼴 30">
            <a:extLst>
              <a:ext uri="{FF2B5EF4-FFF2-40B4-BE49-F238E27FC236}">
                <a16:creationId xmlns:a16="http://schemas.microsoft.com/office/drawing/2014/main" id="{CCE4BBDB-3E24-4ADF-99E0-88BF18E6D4DE}"/>
              </a:ext>
            </a:extLst>
          </p:cNvPr>
          <p:cNvSpPr/>
          <p:nvPr/>
        </p:nvSpPr>
        <p:spPr>
          <a:xfrm rot="16200000">
            <a:off x="1652631" y="3216724"/>
            <a:ext cx="2579775" cy="1745423"/>
          </a:xfrm>
          <a:prstGeom prst="trapezoid">
            <a:avLst>
              <a:gd name="adj" fmla="val 45349"/>
            </a:avLst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bg1">
                  <a:lumMod val="75000"/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 sz="4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DB567E6-A38D-4D4D-B07D-1D8C479CB1C0}"/>
              </a:ext>
            </a:extLst>
          </p:cNvPr>
          <p:cNvGrpSpPr/>
          <p:nvPr/>
        </p:nvGrpSpPr>
        <p:grpSpPr>
          <a:xfrm>
            <a:off x="3637706" y="2799547"/>
            <a:ext cx="1769178" cy="2542666"/>
            <a:chOff x="4526279" y="3712843"/>
            <a:chExt cx="810898" cy="86108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B3167DD-DC4E-4632-A53E-73D87AE811E8}"/>
                </a:ext>
              </a:extLst>
            </p:cNvPr>
            <p:cNvSpPr/>
            <p:nvPr/>
          </p:nvSpPr>
          <p:spPr>
            <a:xfrm>
              <a:off x="4526279" y="3712843"/>
              <a:ext cx="810898" cy="861088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D37BC89-5C15-4F91-9DCB-93A642420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723" y="3834136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D82E57-7194-466D-BB00-A9969B3A5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7" y="4170385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020D6D7-1213-4EC0-8707-69C22A1C902E}"/>
                </a:ext>
              </a:extLst>
            </p:cNvPr>
            <p:cNvSpPr txBox="1"/>
            <p:nvPr/>
          </p:nvSpPr>
          <p:spPr>
            <a:xfrm>
              <a:off x="4811353" y="3751160"/>
              <a:ext cx="221890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Header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FD0B8C-9160-4FAE-9246-8710213C68FB}"/>
                </a:ext>
              </a:extLst>
            </p:cNvPr>
            <p:cNvSpPr txBox="1"/>
            <p:nvPr/>
          </p:nvSpPr>
          <p:spPr>
            <a:xfrm>
              <a:off x="4844048" y="3975258"/>
              <a:ext cx="156498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Body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70F099-7AD0-4EC9-9D12-16B04C267425}"/>
                </a:ext>
              </a:extLst>
            </p:cNvPr>
            <p:cNvSpPr txBox="1"/>
            <p:nvPr/>
          </p:nvSpPr>
          <p:spPr>
            <a:xfrm>
              <a:off x="4596323" y="4237894"/>
              <a:ext cx="670811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Cross-reference Table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BC53BAF-EE57-4082-92F9-9A70D4FE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5" y="4363018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554423-4B7A-40C3-8BF3-2DC406B751BA}"/>
                </a:ext>
              </a:extLst>
            </p:cNvPr>
            <p:cNvSpPr txBox="1"/>
            <p:nvPr/>
          </p:nvSpPr>
          <p:spPr>
            <a:xfrm>
              <a:off x="4839818" y="4438877"/>
              <a:ext cx="194704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Trailer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64" name="Picture 2" descr="https://upload.wikimedia.org/wikipedia/commons/thumb/8/87/PDF_file_icon.svg/120px-PDF_file_icon.svg.png">
            <a:extLst>
              <a:ext uri="{FF2B5EF4-FFF2-40B4-BE49-F238E27FC236}">
                <a16:creationId xmlns:a16="http://schemas.microsoft.com/office/drawing/2014/main" id="{134BCE14-7BEE-43BC-929F-24CB6387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2" y="3489556"/>
            <a:ext cx="949100" cy="11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B9318D45-A2A2-4EF6-B898-B378C91F27A4}"/>
              </a:ext>
            </a:extLst>
          </p:cNvPr>
          <p:cNvSpPr/>
          <p:nvPr/>
        </p:nvSpPr>
        <p:spPr>
          <a:xfrm>
            <a:off x="5383130" y="2343528"/>
            <a:ext cx="248384" cy="3368772"/>
          </a:xfrm>
          <a:prstGeom prst="leftBrace">
            <a:avLst>
              <a:gd name="adj1" fmla="val 8333"/>
              <a:gd name="adj2" fmla="val 62705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Picture 2" descr="Classic Cross-Reference Table">
            <a:extLst>
              <a:ext uri="{FF2B5EF4-FFF2-40B4-BE49-F238E27FC236}">
                <a16:creationId xmlns:a16="http://schemas.microsoft.com/office/drawing/2014/main" id="{49124D8A-1C13-4F9B-AD80-70F6AEFF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20" y="2228213"/>
            <a:ext cx="3999668" cy="22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C7A5F-5C76-4DEF-9F8E-C55A9E550C63}"/>
              </a:ext>
            </a:extLst>
          </p:cNvPr>
          <p:cNvGrpSpPr/>
          <p:nvPr/>
        </p:nvGrpSpPr>
        <p:grpSpPr>
          <a:xfrm>
            <a:off x="5687071" y="4660141"/>
            <a:ext cx="4660102" cy="1484027"/>
            <a:chOff x="4233174" y="2717867"/>
            <a:chExt cx="3718903" cy="100201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35CBD8A-A33F-4BD9-8EA4-EB5B68F4A8FF}"/>
                </a:ext>
              </a:extLst>
            </p:cNvPr>
            <p:cNvSpPr/>
            <p:nvPr/>
          </p:nvSpPr>
          <p:spPr>
            <a:xfrm>
              <a:off x="4233174" y="2720168"/>
              <a:ext cx="3718903" cy="999714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C136B7-321E-4AFE-809E-F39C7CFE4D59}"/>
                </a:ext>
              </a:extLst>
            </p:cNvPr>
            <p:cNvSpPr/>
            <p:nvPr/>
          </p:nvSpPr>
          <p:spPr>
            <a:xfrm>
              <a:off x="4244163" y="2717867"/>
              <a:ext cx="3707913" cy="89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Body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존재하는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Object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참조하기 위한 정보를 포함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Example : </a:t>
              </a:r>
              <a:b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0000000000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(Offset)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65535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고유 번호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사용하지 않음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0000000000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(Offset)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00000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고유 번호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 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사용함</a:t>
              </a:r>
              <a:r>
                <a:rPr lang="en-US" altLang="ko-KR" sz="11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86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파일의 구조</a:t>
            </a:r>
            <a:r>
              <a:rPr lang="en-US" altLang="ko-KR" dirty="0"/>
              <a:t>(Trailer)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4" name="사다리꼴 30">
            <a:extLst>
              <a:ext uri="{FF2B5EF4-FFF2-40B4-BE49-F238E27FC236}">
                <a16:creationId xmlns:a16="http://schemas.microsoft.com/office/drawing/2014/main" id="{CCE4BBDB-3E24-4ADF-99E0-88BF18E6D4DE}"/>
              </a:ext>
            </a:extLst>
          </p:cNvPr>
          <p:cNvSpPr/>
          <p:nvPr/>
        </p:nvSpPr>
        <p:spPr>
          <a:xfrm rot="16200000">
            <a:off x="2195835" y="3216724"/>
            <a:ext cx="2579775" cy="1745423"/>
          </a:xfrm>
          <a:prstGeom prst="trapezoid">
            <a:avLst>
              <a:gd name="adj" fmla="val 45349"/>
            </a:avLst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bg1">
                  <a:lumMod val="75000"/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ko-KR" altLang="en-US" sz="4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0F1ED4-9481-4B2E-B5A6-43994B3F6051}"/>
              </a:ext>
            </a:extLst>
          </p:cNvPr>
          <p:cNvGrpSpPr/>
          <p:nvPr/>
        </p:nvGrpSpPr>
        <p:grpSpPr>
          <a:xfrm>
            <a:off x="4180910" y="2800320"/>
            <a:ext cx="1769178" cy="2542666"/>
            <a:chOff x="4526279" y="3712843"/>
            <a:chExt cx="810898" cy="86108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32ECA39-E5E5-4F3D-BF8D-B06431942B85}"/>
                </a:ext>
              </a:extLst>
            </p:cNvPr>
            <p:cNvSpPr/>
            <p:nvPr/>
          </p:nvSpPr>
          <p:spPr>
            <a:xfrm>
              <a:off x="4526279" y="3712843"/>
              <a:ext cx="810898" cy="861088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7F24C1F-58A9-4B37-8B08-2CBA07CA47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723" y="3834136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A3EA37-769E-4F17-B7C7-68AE704C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7" y="4170385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3C3AB3-B165-4198-BAF2-EE0397E9A652}"/>
                </a:ext>
              </a:extLst>
            </p:cNvPr>
            <p:cNvSpPr txBox="1"/>
            <p:nvPr/>
          </p:nvSpPr>
          <p:spPr>
            <a:xfrm>
              <a:off x="4811353" y="3751160"/>
              <a:ext cx="221890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Header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0775DB-6FD2-4B91-8238-BE936A98CCAA}"/>
                </a:ext>
              </a:extLst>
            </p:cNvPr>
            <p:cNvSpPr txBox="1"/>
            <p:nvPr/>
          </p:nvSpPr>
          <p:spPr>
            <a:xfrm>
              <a:off x="4844048" y="3975258"/>
              <a:ext cx="156498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Body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E465B0-528E-4056-9DE1-AA88AAD2C318}"/>
                </a:ext>
              </a:extLst>
            </p:cNvPr>
            <p:cNvSpPr txBox="1"/>
            <p:nvPr/>
          </p:nvSpPr>
          <p:spPr>
            <a:xfrm>
              <a:off x="4596323" y="4237894"/>
              <a:ext cx="670811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cs typeface="Arial" panose="020B0604020202020204" pitchFamily="34" charset="0"/>
                </a:rPr>
                <a:t>Cross-reference Table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D7D251C-87A9-4B8A-ABD5-2DDF39768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165" y="4363018"/>
              <a:ext cx="80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30BFCB-CABC-4CED-8EA7-879F86D03DD2}"/>
                </a:ext>
              </a:extLst>
            </p:cNvPr>
            <p:cNvSpPr txBox="1"/>
            <p:nvPr/>
          </p:nvSpPr>
          <p:spPr>
            <a:xfrm>
              <a:off x="4839818" y="4438877"/>
              <a:ext cx="194704" cy="5732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Trailer</a:t>
              </a:r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DA2A410E-40FC-4E7D-8FD0-55089A62FA33}"/>
              </a:ext>
            </a:extLst>
          </p:cNvPr>
          <p:cNvCxnSpPr>
            <a:cxnSpLocks/>
            <a:stCxn id="39" idx="3"/>
            <a:endCxn id="37" idx="3"/>
          </p:cNvCxnSpPr>
          <p:nvPr/>
        </p:nvCxnSpPr>
        <p:spPr>
          <a:xfrm flipV="1">
            <a:off x="5289770" y="4435358"/>
            <a:ext cx="507502" cy="593473"/>
          </a:xfrm>
          <a:prstGeom prst="curvedConnector3">
            <a:avLst>
              <a:gd name="adj1" fmla="val 180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BB7E51DB-677A-435D-9617-CDBA0402BEA9}"/>
              </a:ext>
            </a:extLst>
          </p:cNvPr>
          <p:cNvCxnSpPr>
            <a:cxnSpLocks/>
            <a:stCxn id="39" idx="1"/>
            <a:endCxn id="36" idx="1"/>
          </p:cNvCxnSpPr>
          <p:nvPr/>
        </p:nvCxnSpPr>
        <p:spPr>
          <a:xfrm rot="10800000" flipH="1">
            <a:off x="4864974" y="3659832"/>
            <a:ext cx="9229" cy="1368998"/>
          </a:xfrm>
          <a:prstGeom prst="curvedConnector3">
            <a:avLst>
              <a:gd name="adj1" fmla="val -982587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왼쪽 중괄호 49">
            <a:extLst>
              <a:ext uri="{FF2B5EF4-FFF2-40B4-BE49-F238E27FC236}">
                <a16:creationId xmlns:a16="http://schemas.microsoft.com/office/drawing/2014/main" id="{B0627832-EFBD-4B11-8E0E-EECC7A0277B7}"/>
              </a:ext>
            </a:extLst>
          </p:cNvPr>
          <p:cNvSpPr/>
          <p:nvPr/>
        </p:nvSpPr>
        <p:spPr>
          <a:xfrm>
            <a:off x="5950084" y="3090256"/>
            <a:ext cx="248384" cy="2386108"/>
          </a:xfrm>
          <a:prstGeom prst="leftBrace">
            <a:avLst>
              <a:gd name="adj1" fmla="val 8333"/>
              <a:gd name="adj2" fmla="val 80618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972BAB1-7A59-429E-B422-CC0134C214C4}"/>
              </a:ext>
            </a:extLst>
          </p:cNvPr>
          <p:cNvGrpSpPr/>
          <p:nvPr/>
        </p:nvGrpSpPr>
        <p:grpSpPr>
          <a:xfrm>
            <a:off x="6290237" y="4505680"/>
            <a:ext cx="3570563" cy="1075904"/>
            <a:chOff x="4233174" y="2717867"/>
            <a:chExt cx="3718903" cy="1002016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B98E0E-394F-4060-BD82-142D9C3D7F0F}"/>
                </a:ext>
              </a:extLst>
            </p:cNvPr>
            <p:cNvSpPr/>
            <p:nvPr/>
          </p:nvSpPr>
          <p:spPr>
            <a:xfrm>
              <a:off x="4233174" y="2720169"/>
              <a:ext cx="3718903" cy="999714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7CB03B4-62C3-42B9-B796-6EB1FF03F4B2}"/>
                </a:ext>
              </a:extLst>
            </p:cNvPr>
            <p:cNvSpPr/>
            <p:nvPr/>
          </p:nvSpPr>
          <p:spPr>
            <a:xfrm>
              <a:off x="4244163" y="2717867"/>
              <a:ext cx="3707913" cy="943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Root object(Catalog)</a:t>
              </a:r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위치 정보</a:t>
              </a:r>
              <a:endPara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Cross-reference Table(</a:t>
              </a:r>
              <a:r>
                <a:rPr lang="en-US" altLang="ko-KR" sz="11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xref</a:t>
              </a:r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table)</a:t>
              </a:r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Offset</a:t>
              </a:r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정보</a:t>
              </a:r>
              <a:endPara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500" indent="-285750">
                <a:lnSpc>
                  <a:spcPts val="25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%%EOF – </a:t>
              </a:r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파일의 끝</a:t>
              </a:r>
              <a:endPara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815D51-CB35-4C89-8261-293CF9BFC422}"/>
              </a:ext>
            </a:extLst>
          </p:cNvPr>
          <p:cNvSpPr txBox="1"/>
          <p:nvPr/>
        </p:nvSpPr>
        <p:spPr>
          <a:xfrm>
            <a:off x="6301162" y="3082743"/>
            <a:ext cx="1656169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trailer</a:t>
            </a:r>
          </a:p>
          <a:p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&lt;&lt; </a:t>
            </a:r>
            <a:r>
              <a:rPr lang="en-US" altLang="ko-KR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/Root 1 0 R</a:t>
            </a:r>
          </a:p>
          <a:p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/Size 4</a:t>
            </a:r>
          </a:p>
          <a:p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&gt;&gt;</a:t>
            </a:r>
          </a:p>
          <a:p>
            <a:r>
              <a:rPr lang="en-US" altLang="ko-KR" sz="1100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startxref</a:t>
            </a:r>
            <a:endParaRPr lang="en-US" altLang="ko-KR" sz="11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249</a:t>
            </a:r>
          </a:p>
          <a:p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%%EOF</a:t>
            </a:r>
            <a:endParaRPr lang="ko-KR" altLang="en-US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Picture 2" descr="https://upload.wikimedia.org/wikipedia/commons/thumb/8/87/PDF_file_icon.svg/120px-PDF_file_icon.svg.png">
            <a:extLst>
              <a:ext uri="{FF2B5EF4-FFF2-40B4-BE49-F238E27FC236}">
                <a16:creationId xmlns:a16="http://schemas.microsoft.com/office/drawing/2014/main" id="{E32072F2-0324-44F5-B50E-A8578183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26" y="3489556"/>
            <a:ext cx="949100" cy="11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98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악성코드 </a:t>
            </a:r>
            <a:r>
              <a:rPr lang="en-US" altLang="ko-KR" dirty="0"/>
              <a:t>- Phishing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Picture 2" descr="https://i0.wp.com/asec.ahnlab.com/wp-content/uploads/2023/10/%EA%B7%B8%EB%A6%BC-1-1.png?resize=1024%2C765&amp;ssl=1">
            <a:extLst>
              <a:ext uri="{FF2B5EF4-FFF2-40B4-BE49-F238E27FC236}">
                <a16:creationId xmlns:a16="http://schemas.microsoft.com/office/drawing/2014/main" id="{59DCF489-277A-4CFC-86EC-AB40E12F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55" y="3884406"/>
            <a:ext cx="2972583" cy="2220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0.wp.com/asec.ahnlab.com/wp-content/uploads/2023/10/%EA%B7%B8%EB%A6%BC-2-1.png?resize=1024%2C584&amp;ssl=1">
            <a:extLst>
              <a:ext uri="{FF2B5EF4-FFF2-40B4-BE49-F238E27FC236}">
                <a16:creationId xmlns:a16="http://schemas.microsoft.com/office/drawing/2014/main" id="{04D09E19-3AB1-4AFE-B915-CA3709E2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92" y="3887163"/>
            <a:ext cx="3888770" cy="2217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91121DD-2B3D-44EF-B6D8-8227FCE0671D}"/>
              </a:ext>
            </a:extLst>
          </p:cNvPr>
          <p:cNvSpPr/>
          <p:nvPr/>
        </p:nvSpPr>
        <p:spPr>
          <a:xfrm>
            <a:off x="5202739" y="4614551"/>
            <a:ext cx="568522" cy="731625"/>
          </a:xfrm>
          <a:prstGeom prst="rightArrow">
            <a:avLst/>
          </a:prstGeom>
          <a:solidFill>
            <a:schemeClr val="accent1">
              <a:alpha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C84C7-4286-47B0-A729-80E799490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26" y="2071338"/>
            <a:ext cx="5338688" cy="2446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1D18A-138D-4DF9-AE55-7DD500AD6378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/>
          </a:bodyPr>
          <a:lstStyle/>
          <a:p>
            <a:pPr marL="69750" algn="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https://asec.ahnlab.com/ko/58251/</a:t>
            </a:r>
          </a:p>
        </p:txBody>
      </p:sp>
    </p:spTree>
    <p:extLst>
      <p:ext uri="{BB962C8B-B14F-4D97-AF65-F5344CB8AC3E}">
        <p14:creationId xmlns:p14="http://schemas.microsoft.com/office/powerpoint/2010/main" val="1852545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악성코드 </a:t>
            </a:r>
            <a:r>
              <a:rPr lang="en-US" altLang="ko-KR" dirty="0"/>
              <a:t>– File Embedded</a:t>
            </a:r>
          </a:p>
          <a:p>
            <a:pPr lvl="1"/>
            <a:r>
              <a:rPr lang="en-US" altLang="ko-KR" dirty="0"/>
              <a:t>SWF(</a:t>
            </a:r>
            <a:r>
              <a:rPr lang="ko-KR" altLang="en-US" dirty="0"/>
              <a:t>플래시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Adobe</a:t>
            </a:r>
            <a:r>
              <a:rPr lang="ko-KR" altLang="en-US" dirty="0"/>
              <a:t>의 패치로 인해 현재는 지원하지 않음</a:t>
            </a:r>
            <a:endParaRPr lang="en-US" altLang="ko-KR" dirty="0"/>
          </a:p>
          <a:p>
            <a:pPr lvl="1"/>
            <a:r>
              <a:rPr lang="ko-KR" altLang="en-US" dirty="0"/>
              <a:t>외부 파일을 직접적으로 포함시키는 방식</a:t>
            </a:r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CC64F7-4F19-403C-8C32-C9A92357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022" y="3085580"/>
            <a:ext cx="3037216" cy="2890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E120D2-4D6C-4022-A951-81F3C2EE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64" y="3040134"/>
            <a:ext cx="3202046" cy="293556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45EBEE0-8651-44B3-929D-91D9C9FCC6F9}"/>
              </a:ext>
            </a:extLst>
          </p:cNvPr>
          <p:cNvSpPr/>
          <p:nvPr/>
        </p:nvSpPr>
        <p:spPr>
          <a:xfrm>
            <a:off x="5806822" y="4142102"/>
            <a:ext cx="688359" cy="731625"/>
          </a:xfrm>
          <a:prstGeom prst="rightArrow">
            <a:avLst/>
          </a:prstGeom>
          <a:solidFill>
            <a:schemeClr val="accent1">
              <a:alpha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60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PDF </a:t>
            </a:r>
            <a:r>
              <a:rPr lang="ko-KR" altLang="en-US" dirty="0"/>
              <a:t>악성코드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r>
              <a:rPr lang="ko-KR" altLang="en-US" dirty="0"/>
              <a:t>파일 내에 정의된 </a:t>
            </a:r>
            <a:r>
              <a:rPr lang="en-US" altLang="ko-KR" dirty="0"/>
              <a:t>JavaScript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CD5E80-7921-4753-B069-8995F80E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54" y="2707944"/>
            <a:ext cx="3870722" cy="1397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4CD880-806A-45E2-B465-C0E07508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91" y="3018754"/>
            <a:ext cx="1571844" cy="771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D91795-272A-4801-A044-A902464E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573" y="4152227"/>
            <a:ext cx="5037405" cy="20222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0F88D2-03AD-43FE-A07E-C2663B46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493" y="2749346"/>
            <a:ext cx="2562583" cy="131463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01610D3-AEFF-4170-8C5A-5CFF30213AB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753976" y="3406662"/>
            <a:ext cx="2375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4551C8-F71E-4863-93D8-2215F6949F51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8554075" y="3404570"/>
            <a:ext cx="237516" cy="2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F462183-813F-4233-ABAE-E1C7128396BA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8387767" y="3973597"/>
            <a:ext cx="1372959" cy="10065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8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생성</a:t>
            </a:r>
          </a:p>
          <a:p>
            <a:pPr lvl="1"/>
            <a:r>
              <a:rPr lang="en-US" altLang="ko-KR" dirty="0"/>
              <a:t>Metasploit</a:t>
            </a:r>
            <a:r>
              <a:rPr lang="ko-KR" altLang="en-US" dirty="0"/>
              <a:t>을 이용하여 </a:t>
            </a:r>
            <a:r>
              <a:rPr lang="en-US" altLang="ko-KR" dirty="0"/>
              <a:t>PDF </a:t>
            </a:r>
            <a:r>
              <a:rPr lang="ko-KR" altLang="en-US" dirty="0"/>
              <a:t>악성코드를 생성</a:t>
            </a:r>
            <a:endParaRPr lang="en-US" altLang="ko-KR" dirty="0"/>
          </a:p>
          <a:p>
            <a:pPr lvl="2"/>
            <a:r>
              <a:rPr lang="en-US" altLang="ko-KR" dirty="0" err="1"/>
              <a:t>msfconsole</a:t>
            </a:r>
            <a:endParaRPr lang="en-US" altLang="ko-KR" dirty="0"/>
          </a:p>
          <a:p>
            <a:pPr lvl="2"/>
            <a:r>
              <a:rPr lang="en-US" altLang="ko-KR" dirty="0"/>
              <a:t>search </a:t>
            </a:r>
            <a:r>
              <a:rPr lang="en-US" altLang="ko-KR" dirty="0" err="1"/>
              <a:t>adobe_pdf</a:t>
            </a:r>
            <a:endParaRPr lang="en-US" altLang="ko-KR" dirty="0"/>
          </a:p>
          <a:p>
            <a:pPr lvl="2"/>
            <a:r>
              <a:rPr lang="en-US" altLang="ko-KR" dirty="0"/>
              <a:t>use 0 </a:t>
            </a:r>
            <a:r>
              <a:rPr lang="ko-KR" altLang="en-US" dirty="0"/>
              <a:t>또는 </a:t>
            </a:r>
            <a:r>
              <a:rPr lang="en-US" altLang="ko-KR" dirty="0"/>
              <a:t>use exploit/windows/</a:t>
            </a:r>
            <a:r>
              <a:rPr lang="en-US" altLang="ko-KR" dirty="0" err="1"/>
              <a:t>fileformat</a:t>
            </a:r>
            <a:r>
              <a:rPr lang="en-US" altLang="ko-KR" dirty="0"/>
              <a:t>/</a:t>
            </a:r>
            <a:r>
              <a:rPr lang="en-US" altLang="ko-KR" dirty="0" err="1"/>
              <a:t>adobe_pdf_embedded_exe</a:t>
            </a:r>
            <a:endParaRPr lang="en-US" altLang="ko-KR" dirty="0"/>
          </a:p>
          <a:p>
            <a:pPr lvl="2"/>
            <a:r>
              <a:rPr lang="en-US" altLang="ko-KR" dirty="0"/>
              <a:t>info</a:t>
            </a:r>
          </a:p>
          <a:p>
            <a:pPr lvl="2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39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15EF1-946A-417E-A580-4AC4BB67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47" y="3921158"/>
            <a:ext cx="5572464" cy="22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4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05F118-3540-4D2E-B279-1C18CB5439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91947" y="1167897"/>
            <a:ext cx="8208107" cy="2946844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문서형 악성코드의 동향과 피해사례에 대해 알아보고</a:t>
            </a:r>
            <a:r>
              <a:rPr lang="en-US" altLang="ko-KR" dirty="0"/>
              <a:t>, </a:t>
            </a:r>
            <a:r>
              <a:rPr lang="ko-KR" altLang="en-US" dirty="0"/>
              <a:t>이러한 심각성을 배경으로 자체 개발한 </a:t>
            </a:r>
            <a:br>
              <a:rPr lang="ko-KR" altLang="en-US" dirty="0"/>
            </a:br>
            <a:r>
              <a:rPr lang="en-US" altLang="ko-KR" dirty="0"/>
              <a:t>AI</a:t>
            </a:r>
            <a:r>
              <a:rPr lang="ko-KR" altLang="en-US" dirty="0"/>
              <a:t> 문서형 악성코드 탐지 시스템</a:t>
            </a:r>
            <a:r>
              <a:rPr lang="en-US" altLang="ko-KR" dirty="0"/>
              <a:t>(</a:t>
            </a:r>
            <a:r>
              <a:rPr lang="en-US" altLang="ko-KR" dirty="0" err="1"/>
              <a:t>DocScanner</a:t>
            </a:r>
            <a:r>
              <a:rPr lang="en-US" altLang="ko-KR" dirty="0"/>
              <a:t>)</a:t>
            </a:r>
            <a:r>
              <a:rPr lang="ko-KR" altLang="en-US" dirty="0"/>
              <a:t>을 소개한다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PDF </a:t>
            </a:r>
            <a:r>
              <a:rPr lang="ko-KR" altLang="en-US" dirty="0"/>
              <a:t>문서와 </a:t>
            </a:r>
            <a:r>
              <a:rPr lang="en-US" altLang="ko-KR" dirty="0"/>
              <a:t>Office, </a:t>
            </a:r>
            <a:r>
              <a:rPr lang="ko-KR" altLang="en-US" dirty="0"/>
              <a:t>한글 문서의 구조에 대해 알아보고 악성코드가 동작하는 부분을 분석을 통해 알아본다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DocScanner</a:t>
            </a:r>
            <a:r>
              <a:rPr lang="en-US" altLang="ko-KR" dirty="0"/>
              <a:t> Parser </a:t>
            </a:r>
            <a:r>
              <a:rPr lang="ko-KR" altLang="en-US" dirty="0"/>
              <a:t>패키지를 이용하여 문서형 악성코드의 악성 인자를 추출한다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많이 사용되었던 </a:t>
            </a:r>
            <a:r>
              <a:rPr lang="en-US" altLang="ko-KR" dirty="0"/>
              <a:t>CVE(</a:t>
            </a:r>
            <a:r>
              <a:rPr lang="ko-KR" altLang="en-US" dirty="0"/>
              <a:t>소프트웨어 취약점</a:t>
            </a:r>
            <a:r>
              <a:rPr lang="en-US" altLang="ko-KR" dirty="0"/>
              <a:t>)</a:t>
            </a:r>
            <a:r>
              <a:rPr lang="ko-KR" altLang="en-US" dirty="0"/>
              <a:t>인 </a:t>
            </a:r>
            <a:r>
              <a:rPr lang="en-US" altLang="ko-KR" dirty="0"/>
              <a:t>CVE-2017-11882</a:t>
            </a:r>
            <a:r>
              <a:rPr lang="ko-KR" altLang="en-US" dirty="0"/>
              <a:t>와 </a:t>
            </a:r>
            <a:r>
              <a:rPr lang="en-US" altLang="ko-KR" dirty="0"/>
              <a:t>CVE-2022-30190</a:t>
            </a:r>
            <a:r>
              <a:rPr lang="ko-KR" altLang="en-US" dirty="0"/>
              <a:t>에 대해 알아보고 분석을 통해 동작 행위와 특징에 대해 알아본다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4CF121-E5FB-4078-955D-F00E69BF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학습목표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6089C-2DF5-4D05-9D7C-A21F4D86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695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생성</a:t>
            </a:r>
          </a:p>
          <a:p>
            <a:pPr lvl="1"/>
            <a:r>
              <a:rPr lang="en-US" altLang="ko-KR" dirty="0"/>
              <a:t>Metasploit</a:t>
            </a:r>
            <a:r>
              <a:rPr lang="ko-KR" altLang="en-US" dirty="0"/>
              <a:t>을 이용하여 </a:t>
            </a:r>
            <a:r>
              <a:rPr lang="en-US" altLang="ko-KR" dirty="0"/>
              <a:t>PDF </a:t>
            </a:r>
            <a:r>
              <a:rPr lang="ko-KR" altLang="en-US" dirty="0"/>
              <a:t>악성코드를 생성</a:t>
            </a:r>
            <a:endParaRPr lang="en-US" altLang="ko-KR" dirty="0"/>
          </a:p>
          <a:p>
            <a:pPr lvl="2"/>
            <a:r>
              <a:rPr lang="en-US" altLang="ko-KR" dirty="0"/>
              <a:t>set payload windows/</a:t>
            </a:r>
            <a:r>
              <a:rPr lang="en-US" altLang="ko-KR" dirty="0" err="1"/>
              <a:t>meterpreter</a:t>
            </a:r>
            <a:r>
              <a:rPr lang="en-US" altLang="ko-KR" dirty="0"/>
              <a:t>/</a:t>
            </a:r>
            <a:r>
              <a:rPr lang="en-US" altLang="ko-KR" dirty="0" err="1"/>
              <a:t>reverse_tcp</a:t>
            </a:r>
            <a:endParaRPr lang="en-US" altLang="ko-KR" dirty="0"/>
          </a:p>
          <a:p>
            <a:pPr lvl="2"/>
            <a:r>
              <a:rPr lang="en-US" altLang="ko-KR" dirty="0"/>
              <a:t>set </a:t>
            </a:r>
            <a:r>
              <a:rPr lang="en-US" altLang="ko-KR" dirty="0" err="1"/>
              <a:t>lhost</a:t>
            </a:r>
            <a:r>
              <a:rPr lang="en-US" altLang="ko-KR" dirty="0"/>
              <a:t> 192.168.0.1</a:t>
            </a:r>
          </a:p>
          <a:p>
            <a:pPr lvl="2"/>
            <a:r>
              <a:rPr lang="en-US" altLang="ko-KR" dirty="0"/>
              <a:t>set </a:t>
            </a:r>
            <a:r>
              <a:rPr lang="en-US" altLang="ko-KR" dirty="0" err="1"/>
              <a:t>lport</a:t>
            </a:r>
            <a:r>
              <a:rPr lang="en-US" altLang="ko-KR" dirty="0"/>
              <a:t> 4444</a:t>
            </a:r>
          </a:p>
          <a:p>
            <a:pPr lvl="2"/>
            <a:r>
              <a:rPr lang="en-US" altLang="ko-KR" dirty="0"/>
              <a:t>set filename pdf_sample1.pdf</a:t>
            </a:r>
          </a:p>
          <a:p>
            <a:pPr lvl="2"/>
            <a:r>
              <a:rPr lang="en-US" altLang="ko-KR" dirty="0"/>
              <a:t>exploit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FCA9E4-3D23-42FF-90C1-12C115E8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9" y="4275910"/>
            <a:ext cx="5724079" cy="1945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4ADF67-2A6E-4AB1-A029-A1FDF021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56" y="4967675"/>
            <a:ext cx="253400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37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Embedded</a:t>
            </a:r>
            <a:r>
              <a:rPr lang="ko-KR" altLang="en-US" dirty="0"/>
              <a:t>된 실행파일을 통해 원격 세션을 연결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pdf_sample_1</a:t>
            </a:r>
          </a:p>
          <a:p>
            <a:pPr lvl="1"/>
            <a:r>
              <a:rPr lang="en-US" altLang="ko-KR" dirty="0"/>
              <a:t>HASH : 6b814293000e32d1d7e3fecbb2b21e16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D:\ISEC_2024\malware\PDF\pdf_sample_1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Remnux</a:t>
            </a:r>
            <a:r>
              <a:rPr lang="en-US" altLang="ko-KR" dirty="0"/>
              <a:t>, </a:t>
            </a:r>
            <a:r>
              <a:rPr lang="en-US" altLang="ko-KR" dirty="0" err="1"/>
              <a:t>pdfid</a:t>
            </a:r>
            <a:r>
              <a:rPr lang="en-US" altLang="ko-KR" dirty="0"/>
              <a:t>, </a:t>
            </a:r>
            <a:r>
              <a:rPr lang="en-US" altLang="ko-KR" dirty="0" err="1"/>
              <a:t>pdftk</a:t>
            </a:r>
            <a:r>
              <a:rPr lang="en-US" altLang="ko-KR" dirty="0"/>
              <a:t>, </a:t>
            </a:r>
            <a:r>
              <a:rPr lang="en-US" altLang="ko-KR" dirty="0" err="1"/>
              <a:t>peepdf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89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compress</a:t>
            </a:r>
            <a:r>
              <a:rPr lang="ko-KR" altLang="en-US" dirty="0"/>
              <a:t>된 </a:t>
            </a:r>
            <a:r>
              <a:rPr lang="en-US" altLang="ko-KR" dirty="0"/>
              <a:t>PDF </a:t>
            </a:r>
            <a:r>
              <a:rPr lang="ko-KR" altLang="en-US" dirty="0"/>
              <a:t>파일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FF68CD-BD4B-42CE-B28E-A6CFCD03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71" y="2944370"/>
            <a:ext cx="3312862" cy="32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25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 err="1"/>
              <a:t>uncopress</a:t>
            </a:r>
            <a:r>
              <a:rPr lang="ko-KR" altLang="en-US" dirty="0"/>
              <a:t> 수행한 </a:t>
            </a:r>
            <a:r>
              <a:rPr lang="en-US" altLang="ko-KR" dirty="0"/>
              <a:t>PDF </a:t>
            </a:r>
            <a:r>
              <a:rPr lang="ko-KR" altLang="en-US" dirty="0"/>
              <a:t>파일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34E8CF-F2DC-48E3-A675-12210EAD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12" y="3169862"/>
            <a:ext cx="5216376" cy="30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99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자바스크립트를 이용한 파일 저장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51D433-D729-4185-9BC0-3E0C6496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18" y="3013025"/>
            <a:ext cx="5196965" cy="30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26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/Win &lt;&lt; /F cmd.exe : Windows </a:t>
            </a:r>
            <a:r>
              <a:rPr lang="ko-KR" altLang="en-US" dirty="0"/>
              <a:t>환경에서 해당 파일 실행</a:t>
            </a:r>
            <a:endParaRPr lang="en-US" altLang="ko-KR" dirty="0"/>
          </a:p>
          <a:p>
            <a:pPr lvl="2"/>
            <a:r>
              <a:rPr lang="en-US" altLang="ko-KR" dirty="0"/>
              <a:t>/P /Q /C : </a:t>
            </a:r>
            <a:r>
              <a:rPr lang="ko-KR" altLang="en-US" dirty="0"/>
              <a:t>디렉토리 설정 및 인자 값 전달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D043B-6F8C-4CFF-B8BE-674C60E9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48" y="3301833"/>
            <a:ext cx="7434305" cy="21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04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포함된 파일의 스트림에 대한 정의 부분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10A027-74D3-4636-B433-8E97B2D1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57" y="3140717"/>
            <a:ext cx="3968086" cy="2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16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포함된 파일의 </a:t>
            </a:r>
            <a:r>
              <a:rPr lang="en-US" altLang="ko-KR" dirty="0"/>
              <a:t>Stream </a:t>
            </a:r>
            <a:r>
              <a:rPr lang="ko-KR" altLang="en-US" dirty="0"/>
              <a:t>추출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C84EE0-8D41-45F5-B370-BB6DA5FC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76" y="3464725"/>
            <a:ext cx="4727549" cy="1675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42F375-BAAB-4196-93DA-34550681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74" y="4051071"/>
            <a:ext cx="3510515" cy="50276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017C4E-6BD2-458C-830F-E770E3D7AC6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506225" y="4302452"/>
            <a:ext cx="40604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919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2 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en-US" altLang="ko-KR" dirty="0" err="1"/>
              <a:t>Javascript</a:t>
            </a:r>
            <a:r>
              <a:rPr lang="ko-KR" altLang="en-US" dirty="0"/>
              <a:t>를 이용하여 피싱 로그인 창을 표시하여 정보를 탈취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pdf_sample_2</a:t>
            </a:r>
          </a:p>
          <a:p>
            <a:pPr lvl="1"/>
            <a:r>
              <a:rPr lang="en-US" altLang="ko-KR" dirty="0"/>
              <a:t>HASH : a2852936a7e33787c0ab11f346631d89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D:\ISEC_2024\malware\PDF\pdf_sample_2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Remnux</a:t>
            </a:r>
            <a:r>
              <a:rPr lang="en-US" altLang="ko-KR" dirty="0"/>
              <a:t>, </a:t>
            </a:r>
            <a:r>
              <a:rPr lang="en-US" altLang="ko-KR" dirty="0" err="1"/>
              <a:t>pdfid</a:t>
            </a:r>
            <a:r>
              <a:rPr lang="en-US" altLang="ko-KR" dirty="0"/>
              <a:t>, </a:t>
            </a:r>
            <a:r>
              <a:rPr lang="en-US" altLang="ko-KR" dirty="0" err="1"/>
              <a:t>pdftk</a:t>
            </a:r>
            <a:r>
              <a:rPr lang="en-US" altLang="ko-KR" dirty="0"/>
              <a:t>, </a:t>
            </a:r>
            <a:r>
              <a:rPr lang="en-US" altLang="ko-KR" dirty="0" err="1"/>
              <a:t>peepdf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242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2 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Streame</a:t>
            </a:r>
            <a:r>
              <a:rPr lang="ko-KR" altLang="en-US" dirty="0"/>
              <a:t>과 </a:t>
            </a:r>
            <a:r>
              <a:rPr lang="en-US" altLang="ko-KR" dirty="0"/>
              <a:t>JavaScript</a:t>
            </a:r>
            <a:r>
              <a:rPr lang="ko-KR" altLang="en-US" dirty="0"/>
              <a:t>가 포함된 것을 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49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CF52D-BC67-45DD-ACD5-2D89AED6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88" y="3210267"/>
            <a:ext cx="1682744" cy="2979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07F3AA-A36D-4547-ACE7-8F6FC53C7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0364"/>
          <a:stretch/>
        </p:blipFill>
        <p:spPr>
          <a:xfrm>
            <a:off x="3588528" y="3172799"/>
            <a:ext cx="4896533" cy="235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33DD7-F0C0-4172-92F3-3D7487F5B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670" y="3687733"/>
            <a:ext cx="3348886" cy="2573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B124B-1EF4-4166-85EF-FF4BD28B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483" y="3727053"/>
            <a:ext cx="3949838" cy="2495098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770C507-0E51-4A00-928A-87055AE07A9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44732" y="3290388"/>
            <a:ext cx="743796" cy="14098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E432E99-9749-49F6-8209-30F524A41F5B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646076" y="3297014"/>
            <a:ext cx="279756" cy="50168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AFA592F-5C38-48D4-A4D2-18FA4686B8A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209556" y="4974602"/>
            <a:ext cx="5069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58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8D5932-408F-4BB8-84F9-073FA3389E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91946" y="1231808"/>
            <a:ext cx="8208107" cy="4394383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ko-KR" altLang="en-US" sz="1800" b="1" dirty="0"/>
              <a:t>문서형 악성코드 개요 및 동향</a:t>
            </a:r>
          </a:p>
          <a:p>
            <a:pPr marL="257175" indent="-257175">
              <a:buFont typeface="+mj-lt"/>
              <a:buAutoNum type="arabicPeriod"/>
            </a:pPr>
            <a:r>
              <a:rPr lang="ko-KR" altLang="en-US" sz="1800" b="1" dirty="0"/>
              <a:t>유형별 문서 구조 및 악성코드 분석</a:t>
            </a:r>
            <a:endParaRPr lang="en-US" altLang="ko-KR" sz="1800" b="1" dirty="0"/>
          </a:p>
          <a:p>
            <a:pPr marL="342900" lvl="1" indent="0">
              <a:buNone/>
            </a:pPr>
            <a:r>
              <a:rPr lang="en-US" altLang="ko-KR" sz="1600" dirty="0"/>
              <a:t>2-1) PDF</a:t>
            </a:r>
          </a:p>
          <a:p>
            <a:pPr marL="342900" lvl="1" indent="0">
              <a:buNone/>
            </a:pPr>
            <a:r>
              <a:rPr lang="en-US" altLang="ko-KR" sz="1600" dirty="0"/>
              <a:t>2-2) OLE (doc, </a:t>
            </a:r>
            <a:r>
              <a:rPr lang="en-US" altLang="ko-KR" sz="1600" dirty="0" err="1"/>
              <a:t>xls</a:t>
            </a:r>
            <a:r>
              <a:rPr lang="en-US" altLang="ko-KR" sz="1600" dirty="0"/>
              <a:t>, ppt)</a:t>
            </a:r>
          </a:p>
          <a:p>
            <a:pPr marL="342900" lvl="1" indent="0">
              <a:buNone/>
            </a:pPr>
            <a:r>
              <a:rPr lang="en-US" altLang="ko-KR" sz="1600" dirty="0"/>
              <a:t>2-3) OOXML (docx, xlsx, pptx)</a:t>
            </a:r>
          </a:p>
          <a:p>
            <a:pPr marL="342900" lvl="1" indent="0">
              <a:buNone/>
            </a:pPr>
            <a:r>
              <a:rPr lang="en-US" altLang="ko-KR" sz="1600" dirty="0"/>
              <a:t>2-4) </a:t>
            </a:r>
            <a:r>
              <a:rPr lang="ko-KR" altLang="en-US" sz="1600" dirty="0"/>
              <a:t>한글 문서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hwp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hwpx</a:t>
            </a:r>
            <a:r>
              <a:rPr lang="en-US" altLang="ko-KR" sz="1600" dirty="0"/>
              <a:t>)</a:t>
            </a:r>
          </a:p>
          <a:p>
            <a:pPr marL="257175" indent="-257175">
              <a:buFont typeface="+mj-lt"/>
              <a:buAutoNum type="arabicPeriod"/>
            </a:pPr>
            <a:r>
              <a:rPr lang="ko-KR" altLang="en-US" sz="1800" b="1" dirty="0"/>
              <a:t>소프트웨어 취약점</a:t>
            </a:r>
            <a:r>
              <a:rPr lang="en-US" altLang="ko-KR" sz="1800" b="1" dirty="0"/>
              <a:t>(CVE)</a:t>
            </a:r>
            <a:r>
              <a:rPr lang="ko-KR" altLang="en-US" sz="1800" b="1" dirty="0"/>
              <a:t>을 이용한 악성코드</a:t>
            </a:r>
            <a:endParaRPr lang="en-US" altLang="ko-KR" sz="1800" b="1" dirty="0"/>
          </a:p>
          <a:p>
            <a:pPr marL="342900" lvl="1" indent="0">
              <a:buNone/>
            </a:pPr>
            <a:r>
              <a:rPr lang="en-US" altLang="ko-KR" sz="1600" dirty="0"/>
              <a:t>3-1) CVE-2017-11882</a:t>
            </a:r>
          </a:p>
          <a:p>
            <a:pPr marL="342900" lvl="1" indent="0">
              <a:buNone/>
            </a:pPr>
            <a:r>
              <a:rPr lang="en-US" altLang="ko-KR" sz="1600" dirty="0"/>
              <a:t>3-2) CVE-2022-30190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4B0A33-43CC-4572-8FCA-5C8AA024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65BE2F-E264-45D5-AC79-100AC2A3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581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pdf_sample_3</a:t>
            </a:r>
          </a:p>
          <a:p>
            <a:pPr lvl="1"/>
            <a:r>
              <a:rPr lang="en-US" altLang="ko-KR" dirty="0"/>
              <a:t>HASH : 1ba5c7ecab62609e4f1d44192cef850e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D:\ISEC_2024\malware\PDF\pdf_sample_3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en-US" altLang="ko-KR" dirty="0"/>
              <a:t>PDF</a:t>
            </a:r>
            <a:r>
              <a:rPr lang="ko-KR" altLang="en-US" dirty="0"/>
              <a:t>의 버전은 몇 버전인가요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자바 스크립트는 몇 번 오브젝트에 포함되어 있나요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포함된 파일은 몇 번 오브젝트에 포함되어 있나요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포함된 파일의 확장자는 무엇인가요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포함된 파일은 어떤 취약점을 이용하였나요</a:t>
            </a:r>
            <a:r>
              <a:rPr lang="en-US" altLang="ko-KR" dirty="0"/>
              <a:t>?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06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Shellcode</a:t>
            </a:r>
            <a:r>
              <a:rPr lang="ko-KR" altLang="en-US" dirty="0"/>
              <a:t>를 통한 추가 악성파일 다운로드 및 실행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pdf_sample_4</a:t>
            </a:r>
          </a:p>
          <a:p>
            <a:pPr lvl="1"/>
            <a:r>
              <a:rPr lang="en-US" altLang="ko-KR" dirty="0"/>
              <a:t>HASH : 0d0a21cc1acced6748b0dac103211242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D:\ISEC_2024\malware\PDF\pdf_sample_4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Remnux</a:t>
            </a:r>
            <a:r>
              <a:rPr lang="en-US" altLang="ko-KR" dirty="0"/>
              <a:t>, </a:t>
            </a:r>
            <a:r>
              <a:rPr lang="en-US" altLang="ko-KR" dirty="0" err="1"/>
              <a:t>pdfid</a:t>
            </a:r>
            <a:r>
              <a:rPr lang="en-US" altLang="ko-KR" dirty="0"/>
              <a:t>, </a:t>
            </a:r>
            <a:r>
              <a:rPr lang="en-US" altLang="ko-KR" dirty="0" err="1"/>
              <a:t>pdftk</a:t>
            </a:r>
            <a:r>
              <a:rPr lang="en-US" altLang="ko-KR" dirty="0"/>
              <a:t>, </a:t>
            </a:r>
            <a:r>
              <a:rPr lang="en-US" altLang="ko-KR" dirty="0" err="1"/>
              <a:t>peepdf</a:t>
            </a:r>
            <a:r>
              <a:rPr lang="en-US" altLang="ko-KR" dirty="0"/>
              <a:t>, </a:t>
            </a:r>
            <a:r>
              <a:rPr lang="en-US" altLang="ko-KR" dirty="0" err="1"/>
              <a:t>cyberchef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en-US" altLang="ko-KR" dirty="0"/>
              <a:t>PDF</a:t>
            </a:r>
            <a:r>
              <a:rPr lang="ko-KR" altLang="en-US" dirty="0"/>
              <a:t>의 버전은 몇 버전인가요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자바 스크립트는 몇 번 오브젝트에 포함되어 있나요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C&amp;C </a:t>
            </a:r>
            <a:r>
              <a:rPr lang="ko-KR" altLang="en-US" dirty="0"/>
              <a:t>서버 주소는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포함된 파일은 어떤 취약점을 이용하였나요</a:t>
            </a:r>
            <a:r>
              <a:rPr lang="en-US" altLang="ko-KR" dirty="0"/>
              <a:t>?</a:t>
            </a:r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557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 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Stream</a:t>
            </a:r>
            <a:r>
              <a:rPr lang="ko-KR" altLang="en-US" dirty="0"/>
              <a:t>과 </a:t>
            </a:r>
            <a:r>
              <a:rPr lang="en-US" altLang="ko-KR" dirty="0"/>
              <a:t>JavaScript</a:t>
            </a:r>
            <a:r>
              <a:rPr lang="ko-KR" altLang="en-US" dirty="0"/>
              <a:t>가 포함된 것을 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F3C2E9-34CE-41C0-85E0-8628B1B0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91" y="2901652"/>
            <a:ext cx="3129921" cy="330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B2A126-1890-4A22-99B5-353521DC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901652"/>
            <a:ext cx="3852533" cy="33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 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ko-KR" altLang="en-US" dirty="0"/>
              <a:t>압축으로 인해 </a:t>
            </a:r>
            <a:r>
              <a:rPr lang="en-US" altLang="ko-KR" dirty="0"/>
              <a:t>13</a:t>
            </a:r>
            <a:r>
              <a:rPr lang="ko-KR" altLang="en-US" dirty="0"/>
              <a:t>번의 </a:t>
            </a:r>
            <a:r>
              <a:rPr lang="en-US" altLang="ko-KR" dirty="0"/>
              <a:t>stream</a:t>
            </a:r>
            <a:r>
              <a:rPr lang="ko-KR" altLang="en-US" dirty="0"/>
              <a:t>을 확인할 수 없음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F7D67-2CF4-4D1D-A12A-7F1738538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9"/>
          <a:stretch/>
        </p:blipFill>
        <p:spPr>
          <a:xfrm>
            <a:off x="4269012" y="3429000"/>
            <a:ext cx="3653976" cy="2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10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 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en-US" altLang="ko-KR" dirty="0" err="1"/>
              <a:t>pdftk</a:t>
            </a:r>
            <a:r>
              <a:rPr lang="en-US" altLang="ko-KR" dirty="0"/>
              <a:t> </a:t>
            </a:r>
            <a:r>
              <a:rPr lang="ko-KR" altLang="en-US" dirty="0"/>
              <a:t>도구를 이용하여 압축을 해제하여 </a:t>
            </a:r>
            <a:r>
              <a:rPr lang="en-US" altLang="ko-KR" dirty="0"/>
              <a:t>object 13</a:t>
            </a:r>
            <a:r>
              <a:rPr lang="ko-KR" altLang="en-US" dirty="0"/>
              <a:t>을 확인할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1C77DB-1F82-4300-9842-7794E6D1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0"/>
          <a:stretch/>
        </p:blipFill>
        <p:spPr>
          <a:xfrm>
            <a:off x="1800746" y="3099526"/>
            <a:ext cx="7836198" cy="286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FDBED-4860-4127-A202-23428428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45" y="3515081"/>
            <a:ext cx="3072898" cy="2589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DD0EC4-92A1-4906-B2F4-9990A5978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73" y="3713650"/>
            <a:ext cx="4841468" cy="22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7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 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en-US" altLang="ko-KR" dirty="0"/>
              <a:t>JS </a:t>
            </a:r>
            <a:r>
              <a:rPr lang="ko-KR" altLang="en-US" dirty="0"/>
              <a:t>파일 추출 및 수정 후 난독화 된 코드 분석 수행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F66356-6C93-4426-A3B2-59DDF2CF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78" y="3034461"/>
            <a:ext cx="2970839" cy="289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156CB5-F5D1-47EF-BE6C-988689BD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78" y="3561392"/>
            <a:ext cx="3142501" cy="2623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854649-B3E7-4E50-8320-70152ACF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97" y="3811354"/>
            <a:ext cx="5351427" cy="22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PDF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PDF </a:t>
            </a:r>
            <a:r>
              <a:rPr lang="ko-KR" altLang="en-US" dirty="0"/>
              <a:t>분석 샘플 </a:t>
            </a:r>
            <a:r>
              <a:rPr lang="en-US" altLang="ko-KR" dirty="0"/>
              <a:t>4 (</a:t>
            </a:r>
            <a:r>
              <a:rPr lang="en-US" altLang="ko-KR" dirty="0" err="1"/>
              <a:t>Javascript</a:t>
            </a:r>
            <a:r>
              <a:rPr lang="en-US" altLang="ko-KR" dirty="0"/>
              <a:t> shellcode)</a:t>
            </a:r>
          </a:p>
          <a:p>
            <a:pPr lvl="2"/>
            <a:r>
              <a:rPr lang="en-US" altLang="ko-KR" dirty="0"/>
              <a:t>shellcode </a:t>
            </a:r>
            <a:r>
              <a:rPr lang="ko-KR" altLang="en-US" dirty="0"/>
              <a:t>추출 후 윈도우 </a:t>
            </a:r>
            <a:r>
              <a:rPr lang="en-US" altLang="ko-KR" dirty="0" err="1"/>
              <a:t>scdbg</a:t>
            </a:r>
            <a:r>
              <a:rPr lang="ko-KR" altLang="en-US" dirty="0"/>
              <a:t>를 통해 </a:t>
            </a:r>
            <a:r>
              <a:rPr lang="ko-KR" altLang="en-US" dirty="0" err="1"/>
              <a:t>쉘코드</a:t>
            </a:r>
            <a:r>
              <a:rPr lang="ko-KR" altLang="en-US" dirty="0"/>
              <a:t> 확인</a:t>
            </a:r>
          </a:p>
          <a:p>
            <a:pPr lvl="2"/>
            <a:r>
              <a:rPr lang="ko-KR" altLang="en-US" dirty="0"/>
              <a:t>쉘 코드는 </a:t>
            </a:r>
            <a:r>
              <a:rPr lang="en-US" altLang="ko-KR" dirty="0"/>
              <a:t>C&amp;C </a:t>
            </a:r>
            <a:r>
              <a:rPr lang="ko-KR" altLang="en-US" dirty="0"/>
              <a:t>서버 에서 다운로드 수행</a:t>
            </a:r>
          </a:p>
          <a:p>
            <a:pPr lvl="2"/>
            <a:r>
              <a:rPr lang="ko-KR" altLang="en-US" dirty="0"/>
              <a:t>버퍼 오버 플로우 취약점</a:t>
            </a:r>
            <a:r>
              <a:rPr lang="en-US" altLang="ko-KR" dirty="0"/>
              <a:t>(CVE-2008-2992)</a:t>
            </a:r>
            <a:r>
              <a:rPr lang="ko-KR" altLang="en-US" dirty="0"/>
              <a:t>을 이용한 쉘 코드 실행</a:t>
            </a:r>
          </a:p>
          <a:p>
            <a:pPr lvl="3"/>
            <a:r>
              <a:rPr lang="en-US" altLang="ko-KR" dirty="0" err="1"/>
              <a:t>util.printf</a:t>
            </a:r>
            <a:r>
              <a:rPr lang="en-US" altLang="ko-KR" dirty="0"/>
              <a:t> </a:t>
            </a:r>
            <a:r>
              <a:rPr lang="ko-KR" altLang="en-US" dirty="0"/>
              <a:t>함수의 입력 유효성 검사가 충분하지 않기 때문에 발생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44EC91-441B-428B-9D26-CB28AB0E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55" y="3979112"/>
            <a:ext cx="3152681" cy="2255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6E8E57-FF4F-4A02-8EC6-F58D26C2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32" y="3983861"/>
            <a:ext cx="3617659" cy="224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2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PDF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PDF Parser</a:t>
            </a:r>
          </a:p>
          <a:p>
            <a:endParaRPr lang="en-US" altLang="ko-KR" dirty="0"/>
          </a:p>
          <a:p>
            <a:r>
              <a:rPr lang="en-US" altLang="ko-KR" dirty="0"/>
              <a:t>PDF Parser </a:t>
            </a:r>
            <a:r>
              <a:rPr lang="ko-KR" altLang="en-US" dirty="0"/>
              <a:t>필요 패키지</a:t>
            </a:r>
            <a:r>
              <a:rPr lang="en-US" altLang="ko-KR" dirty="0"/>
              <a:t>(requirements.txt)</a:t>
            </a:r>
          </a:p>
          <a:p>
            <a:pPr lvl="1"/>
            <a:r>
              <a:rPr lang="en-US" altLang="ko-KR" dirty="0" err="1"/>
              <a:t>PyMuPDF</a:t>
            </a:r>
            <a:r>
              <a:rPr lang="en-US" altLang="ko-KR" dirty="0"/>
              <a:t> – PDF </a:t>
            </a:r>
            <a:r>
              <a:rPr lang="ko-KR" altLang="en-US" dirty="0"/>
              <a:t>구문 분석</a:t>
            </a:r>
          </a:p>
          <a:p>
            <a:pPr lvl="1"/>
            <a:r>
              <a:rPr lang="en-US" altLang="ko-KR" dirty="0"/>
              <a:t>Js2Py – </a:t>
            </a:r>
            <a:r>
              <a:rPr lang="en-US" altLang="ko-KR" dirty="0" err="1"/>
              <a:t>Javscript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  <a:p>
            <a:pPr lvl="1"/>
            <a:r>
              <a:rPr lang="en-US" altLang="ko-KR" dirty="0"/>
              <a:t>Nodejs – </a:t>
            </a:r>
            <a:r>
              <a:rPr lang="ko-KR" altLang="en-US" dirty="0"/>
              <a:t>난독화 해제를 위해 사용</a:t>
            </a:r>
          </a:p>
          <a:p>
            <a:pPr lvl="1"/>
            <a:r>
              <a:rPr lang="en-US" altLang="ko-KR" dirty="0" err="1"/>
              <a:t>yara</a:t>
            </a:r>
            <a:r>
              <a:rPr lang="en-US" altLang="ko-KR" dirty="0"/>
              <a:t>-python – Yara rule </a:t>
            </a:r>
            <a:r>
              <a:rPr lang="en-US" altLang="ko-KR" dirty="0" err="1"/>
              <a:t>Maching</a:t>
            </a:r>
            <a:endParaRPr lang="en-US" altLang="ko-KR" dirty="0"/>
          </a:p>
          <a:p>
            <a:pPr lvl="1"/>
            <a:r>
              <a:rPr lang="en-US" altLang="ko-KR" dirty="0" err="1"/>
              <a:t>ipinfo</a:t>
            </a:r>
            <a:r>
              <a:rPr lang="en-US" altLang="ko-KR" dirty="0"/>
              <a:t> – </a:t>
            </a:r>
            <a:r>
              <a:rPr lang="ko-KR" altLang="en-US" dirty="0"/>
              <a:t>확인된 </a:t>
            </a:r>
            <a:r>
              <a:rPr lang="en-US" altLang="ko-KR" dirty="0"/>
              <a:t>IP </a:t>
            </a:r>
            <a:r>
              <a:rPr lang="ko-KR" altLang="en-US" dirty="0"/>
              <a:t>정보 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37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PDF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PDF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DCB1B-174B-4E33-9575-82DB97A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58" y="2702422"/>
            <a:ext cx="1719289" cy="3195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EA6E4-9597-4560-A58B-D9E0217BEEC4}"/>
              </a:ext>
            </a:extLst>
          </p:cNvPr>
          <p:cNvSpPr txBox="1"/>
          <p:nvPr/>
        </p:nvSpPr>
        <p:spPr>
          <a:xfrm>
            <a:off x="2414177" y="5915313"/>
            <a:ext cx="2313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05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Parser 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형태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9C456F-6BEF-4EE6-AFB9-355D2856AB4D}"/>
              </a:ext>
            </a:extLst>
          </p:cNvPr>
          <p:cNvSpPr>
            <a:spLocks/>
          </p:cNvSpPr>
          <p:nvPr/>
        </p:nvSpPr>
        <p:spPr>
          <a:xfrm>
            <a:off x="2644291" y="3971619"/>
            <a:ext cx="1853024" cy="16298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BE4C82-2315-44FB-AD8A-6BFE49E2285A}"/>
              </a:ext>
            </a:extLst>
          </p:cNvPr>
          <p:cNvGrpSpPr/>
          <p:nvPr/>
        </p:nvGrpSpPr>
        <p:grpSpPr>
          <a:xfrm>
            <a:off x="4782318" y="3602668"/>
            <a:ext cx="5299125" cy="1075904"/>
            <a:chOff x="4233174" y="2717867"/>
            <a:chExt cx="3718903" cy="100201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91F7A3-7A82-46F9-AC0A-F4BA56860595}"/>
                </a:ext>
              </a:extLst>
            </p:cNvPr>
            <p:cNvSpPr/>
            <p:nvPr/>
          </p:nvSpPr>
          <p:spPr>
            <a:xfrm>
              <a:off x="4233174" y="2720169"/>
              <a:ext cx="3718903" cy="999714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B2D00C-5A2F-40F0-99CA-402583697E0E}"/>
                </a:ext>
              </a:extLst>
            </p:cNvPr>
            <p:cNvSpPr/>
            <p:nvPr/>
          </p:nvSpPr>
          <p:spPr>
            <a:xfrm>
              <a:off x="4244163" y="2717867"/>
              <a:ext cx="3707913" cy="93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preprocessing.py -&gt; Parser Main</a:t>
              </a: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 err="1">
                  <a:latin typeface="+mn-ea"/>
                </a:rPr>
                <a:t>EnDecode</a:t>
              </a:r>
              <a:r>
                <a:rPr lang="en-US" altLang="ko-KR" sz="1100" b="1" dirty="0">
                  <a:latin typeface="+mn-ea"/>
                </a:rPr>
                <a:t> -&gt; ASCII, </a:t>
              </a:r>
              <a:r>
                <a:rPr lang="en-US" altLang="ko-KR" sz="1100" b="1" dirty="0" err="1">
                  <a:latin typeface="+mn-ea"/>
                </a:rPr>
                <a:t>Javascript</a:t>
              </a:r>
              <a:r>
                <a:rPr lang="en-US" altLang="ko-KR" sz="1100" b="1" dirty="0">
                  <a:latin typeface="+mn-ea"/>
                </a:rPr>
                <a:t> </a:t>
              </a:r>
              <a:r>
                <a:rPr lang="ko-KR" altLang="en-US" sz="1100" b="1" dirty="0">
                  <a:latin typeface="+mn-ea"/>
                </a:rPr>
                <a:t>복호화 관련 기능</a:t>
              </a:r>
              <a:endParaRPr lang="en-US" altLang="ko-KR" sz="1100" b="1" dirty="0">
                <a:latin typeface="+mn-ea"/>
              </a:endParaRP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 err="1">
                  <a:latin typeface="+mn-ea"/>
                </a:rPr>
                <a:t>cPDFs</a:t>
              </a:r>
              <a:r>
                <a:rPr lang="en-US" altLang="ko-KR" sz="1100" b="1" dirty="0">
                  <a:latin typeface="+mn-ea"/>
                </a:rPr>
                <a:t> -&gt; PDF </a:t>
              </a:r>
              <a:r>
                <a:rPr lang="ko-KR" altLang="en-US" sz="1100" b="1" dirty="0">
                  <a:latin typeface="+mn-ea"/>
                </a:rPr>
                <a:t>분석 패키지</a:t>
              </a:r>
              <a:endParaRPr lang="en-US" altLang="ko-KR" sz="11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850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PDF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PDF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59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019FF-4BE3-4276-A3A0-6C55931BB6D9}"/>
              </a:ext>
            </a:extLst>
          </p:cNvPr>
          <p:cNvSpPr txBox="1"/>
          <p:nvPr/>
        </p:nvSpPr>
        <p:spPr>
          <a:xfrm>
            <a:off x="1884503" y="5226715"/>
            <a:ext cx="842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PDF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예시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1D5DC3C-851B-4B0B-9786-5828C0FFE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503" y="2872247"/>
            <a:ext cx="8422995" cy="235640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lang="ko-KR" altLang="ko-KR" sz="1100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CSRC_parser.PDFparser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lang="ko-KR" altLang="ko-KR" sz="1100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preprocessing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r</a:t>
            </a:r>
            <a:r>
              <a:rPr lang="ko-KR" altLang="en-US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{FILE_PATH}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b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preprocessing.pdfparser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'-'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*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100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basic_data.json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model_data.json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실행형</a:t>
            </a:r>
            <a:r>
              <a:rPr lang="en-US" altLang="ko-KR" dirty="0"/>
              <a:t>(Executable) </a:t>
            </a:r>
            <a:r>
              <a:rPr lang="ko-KR" altLang="en-US" dirty="0"/>
              <a:t>파일 형식</a:t>
            </a:r>
          </a:p>
          <a:p>
            <a:pPr lvl="1"/>
            <a:r>
              <a:rPr lang="ko-KR" altLang="en-US" dirty="0"/>
              <a:t>사용자가 직접 실행 가능한 파일로 가장 일반적인 형태</a:t>
            </a:r>
          </a:p>
          <a:p>
            <a:pPr lvl="1"/>
            <a:r>
              <a:rPr lang="en-US" altLang="ko-KR" dirty="0"/>
              <a:t>Windows : PE </a:t>
            </a:r>
            <a:r>
              <a:rPr lang="ko-KR" altLang="en-US" dirty="0"/>
              <a:t>구조</a:t>
            </a:r>
            <a:r>
              <a:rPr lang="en-US" altLang="ko-KR" dirty="0"/>
              <a:t>, Linux : ELF </a:t>
            </a:r>
            <a:r>
              <a:rPr lang="ko-KR" altLang="en-US" dirty="0"/>
              <a:t>구조 등으로 운영체제에 따른 구조를 가짐</a:t>
            </a:r>
          </a:p>
          <a:p>
            <a:pPr lvl="1"/>
            <a:r>
              <a:rPr lang="ko-KR" altLang="en-US" dirty="0"/>
              <a:t>파일 형식 </a:t>
            </a:r>
            <a:r>
              <a:rPr lang="en-US" altLang="ko-KR" dirty="0"/>
              <a:t>: EXE, ELF, COM, DLL, SCR, BAT </a:t>
            </a:r>
            <a:r>
              <a:rPr lang="ko-KR" altLang="en-US" dirty="0"/>
              <a:t>등</a:t>
            </a:r>
          </a:p>
          <a:p>
            <a:endParaRPr lang="ko-KR" altLang="en-US" dirty="0"/>
          </a:p>
          <a:p>
            <a:r>
              <a:rPr lang="ko-KR" altLang="en-US" dirty="0"/>
              <a:t>비실행형</a:t>
            </a:r>
            <a:r>
              <a:rPr lang="en-US" altLang="ko-KR" dirty="0"/>
              <a:t>(Non-Executable) </a:t>
            </a:r>
            <a:r>
              <a:rPr lang="ko-KR" altLang="en-US" dirty="0"/>
              <a:t>파일 형식</a:t>
            </a:r>
          </a:p>
          <a:p>
            <a:pPr lvl="1"/>
            <a:r>
              <a:rPr lang="ko-KR" altLang="en-US" dirty="0"/>
              <a:t>실행하기 위해 소프트웨어를 사용하며</a:t>
            </a:r>
            <a:r>
              <a:rPr lang="en-US" altLang="ko-KR" dirty="0"/>
              <a:t>, </a:t>
            </a:r>
            <a:r>
              <a:rPr lang="ko-KR" altLang="en-US" dirty="0"/>
              <a:t>주로 문서</a:t>
            </a:r>
            <a:r>
              <a:rPr lang="en-US" altLang="ko-KR" dirty="0"/>
              <a:t>, </a:t>
            </a:r>
            <a:r>
              <a:rPr lang="ko-KR" altLang="en-US" dirty="0"/>
              <a:t>이미지 등 다양한 형식이 존재함</a:t>
            </a:r>
          </a:p>
          <a:p>
            <a:pPr lvl="1"/>
            <a:r>
              <a:rPr lang="ko-KR" altLang="en-US" dirty="0"/>
              <a:t>각 소프트웨어에서 지원하는 구조를 가지며</a:t>
            </a:r>
            <a:r>
              <a:rPr lang="en-US" altLang="ko-KR" dirty="0"/>
              <a:t>, </a:t>
            </a:r>
            <a:r>
              <a:rPr lang="ko-KR" altLang="en-US" dirty="0"/>
              <a:t>서로 다른 구조를 가지고 있음</a:t>
            </a:r>
          </a:p>
          <a:p>
            <a:pPr lvl="1"/>
            <a:r>
              <a:rPr lang="ko-KR" altLang="en-US" dirty="0"/>
              <a:t>파일 형식 </a:t>
            </a:r>
            <a:r>
              <a:rPr lang="en-US" altLang="ko-KR" dirty="0"/>
              <a:t>: DOC, DOCX, XLS, XLSX, PDF, JPG, PNG </a:t>
            </a:r>
            <a:r>
              <a:rPr lang="ko-KR" altLang="en-US" dirty="0"/>
              <a:t>등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302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PDF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유형별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PDF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80A524-5881-4412-BFF7-3899CA42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26" y="2584697"/>
            <a:ext cx="3707487" cy="3319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2119C-0996-423B-90D9-89DFE32F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82" y="2589878"/>
            <a:ext cx="2567741" cy="3314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15557-FC8F-4C2E-B9FB-9E6925E70849}"/>
              </a:ext>
            </a:extLst>
          </p:cNvPr>
          <p:cNvSpPr txBox="1"/>
          <p:nvPr/>
        </p:nvSpPr>
        <p:spPr>
          <a:xfrm>
            <a:off x="2331426" y="5897715"/>
            <a:ext cx="370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PDF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파서 정보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50C62-91B6-4BD1-84A8-9AF7FD34B01A}"/>
              </a:ext>
            </a:extLst>
          </p:cNvPr>
          <p:cNvSpPr txBox="1"/>
          <p:nvPr/>
        </p:nvSpPr>
        <p:spPr>
          <a:xfrm>
            <a:off x="6872681" y="5904239"/>
            <a:ext cx="25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PDF AI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863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PDF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PDF </a:t>
            </a:r>
            <a:r>
              <a:rPr lang="ko-KR" altLang="en-US" dirty="0"/>
              <a:t>악성코드 샘플 분석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PDF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PDF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3222C-4BA5-4896-87EB-19559C69E075}"/>
              </a:ext>
            </a:extLst>
          </p:cNvPr>
          <p:cNvSpPr txBox="1"/>
          <p:nvPr/>
        </p:nvSpPr>
        <p:spPr>
          <a:xfrm>
            <a:off x="2115001" y="5582724"/>
            <a:ext cx="808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PDF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위협인자 추출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9AEAC-0436-4390-8BBA-022DE144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27" y="3731356"/>
            <a:ext cx="1362265" cy="1571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E69F57-5F6D-416E-A028-B3F90AF8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423"/>
          <a:stretch/>
        </p:blipFill>
        <p:spPr>
          <a:xfrm>
            <a:off x="5481626" y="2447869"/>
            <a:ext cx="4713697" cy="16773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317883-4FCA-4E71-831B-EC3C386E85BC}"/>
              </a:ext>
            </a:extLst>
          </p:cNvPr>
          <p:cNvSpPr/>
          <p:nvPr/>
        </p:nvSpPr>
        <p:spPr>
          <a:xfrm>
            <a:off x="2158843" y="3728076"/>
            <a:ext cx="1540701" cy="36830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9BCAA39-BEE3-4A0F-B428-A976C91F9ED3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3699543" y="3286547"/>
            <a:ext cx="1782082" cy="62568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1F02F18-F14C-47F5-92A4-D920A3998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25" y="4428046"/>
            <a:ext cx="4723160" cy="105903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A9B877-085D-4975-95AA-E502E0060D92}"/>
              </a:ext>
            </a:extLst>
          </p:cNvPr>
          <p:cNvSpPr/>
          <p:nvPr/>
        </p:nvSpPr>
        <p:spPr>
          <a:xfrm>
            <a:off x="2158842" y="4120269"/>
            <a:ext cx="1540702" cy="263935"/>
          </a:xfrm>
          <a:prstGeom prst="rect">
            <a:avLst/>
          </a:prstGeom>
          <a:ln w="28575">
            <a:solidFill>
              <a:srgbClr val="4472C4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19A2186-99A0-4EE0-80FE-8054344FDAF9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699545" y="4252237"/>
            <a:ext cx="1782081" cy="705329"/>
          </a:xfrm>
          <a:prstGeom prst="bentConnector3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49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유형별 문서형 구조 및 악성코드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458900" y="2809311"/>
            <a:ext cx="5274201" cy="12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유형별 문서형 구조 및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악성코드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분석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( OLE </a:t>
            </a:r>
            <a:r>
              <a:rPr lang="ko-KR" altLang="en-US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문서형 악성코드 </a:t>
            </a: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)</a:t>
            </a:r>
            <a:endParaRPr lang="ko-KR" altLang="en-US" sz="24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0577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OLE(Object Linking &amp; Embedding) </a:t>
            </a:r>
            <a:r>
              <a:rPr lang="ko-KR" altLang="en-US" dirty="0"/>
              <a:t>개요</a:t>
            </a:r>
          </a:p>
          <a:p>
            <a:pPr lvl="1"/>
            <a:r>
              <a:rPr lang="ko-KR" altLang="en-US" dirty="0"/>
              <a:t>문서 파일 형식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.doc, .</a:t>
            </a:r>
            <a:r>
              <a:rPr lang="en-US" altLang="ko-KR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xls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ppt, .</a:t>
            </a:r>
            <a:r>
              <a:rPr lang="en-US" altLang="ko-KR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hwp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dirty="0"/>
              <a:t>Microsoft</a:t>
            </a:r>
            <a:r>
              <a:rPr lang="ko-KR" altLang="en-US" dirty="0"/>
              <a:t>에서 제작한 </a:t>
            </a:r>
            <a:r>
              <a:rPr lang="en-US" altLang="ko-KR" dirty="0"/>
              <a:t>FAT </a:t>
            </a:r>
            <a:r>
              <a:rPr lang="ko-KR" altLang="en-US" dirty="0"/>
              <a:t>파일 시스템과 유사한 구조</a:t>
            </a:r>
          </a:p>
          <a:p>
            <a:pPr lvl="1"/>
            <a:r>
              <a:rPr lang="en-US" altLang="ko-KR" dirty="0"/>
              <a:t>OLE </a:t>
            </a:r>
            <a:r>
              <a:rPr lang="ko-KR" altLang="en-US" dirty="0"/>
              <a:t>파일 포맷에서 파일</a:t>
            </a:r>
            <a:r>
              <a:rPr lang="en-US" altLang="ko-KR" dirty="0"/>
              <a:t>(Stream), </a:t>
            </a:r>
            <a:r>
              <a:rPr lang="ko-KR" altLang="en-US" dirty="0"/>
              <a:t>폴더</a:t>
            </a:r>
            <a:r>
              <a:rPr lang="en-US" altLang="ko-KR" dirty="0"/>
              <a:t>(Storage)</a:t>
            </a:r>
            <a:r>
              <a:rPr lang="ko-KR" altLang="en-US" dirty="0"/>
              <a:t>으로 하나의 파일 시스템으로 구성</a:t>
            </a:r>
          </a:p>
          <a:p>
            <a:pPr lvl="1"/>
            <a:r>
              <a:rPr lang="ko-KR" altLang="en-US" dirty="0"/>
              <a:t>전체적인 파일 구조는 크게 헤더 영역과 데이터 영역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Picture 2" descr="https://t1.daumcdn.net/cfile/tistory/242ECB4455C757A90A">
            <a:extLst>
              <a:ext uri="{FF2B5EF4-FFF2-40B4-BE49-F238E27FC236}">
                <a16:creationId xmlns:a16="http://schemas.microsoft.com/office/drawing/2014/main" id="{AA3D5B53-99B2-44CD-B6AC-78923B8F3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4"/>
          <a:stretch/>
        </p:blipFill>
        <p:spPr bwMode="auto">
          <a:xfrm>
            <a:off x="3655582" y="3781189"/>
            <a:ext cx="5013560" cy="240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7C4F6-B976-4DD5-9D96-B31598A95B54}"/>
              </a:ext>
            </a:extLst>
          </p:cNvPr>
          <p:cNvSpPr/>
          <p:nvPr/>
        </p:nvSpPr>
        <p:spPr>
          <a:xfrm>
            <a:off x="4300563" y="3915424"/>
            <a:ext cx="1047936" cy="212811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A32E8-E4E7-4578-A4F9-9E8D69C69E75}"/>
              </a:ext>
            </a:extLst>
          </p:cNvPr>
          <p:cNvSpPr/>
          <p:nvPr/>
        </p:nvSpPr>
        <p:spPr>
          <a:xfrm>
            <a:off x="6443592" y="3915425"/>
            <a:ext cx="1193036" cy="212811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968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OLE(Object Linking &amp; Embedding) </a:t>
            </a:r>
            <a:r>
              <a:rPr lang="ko-KR" altLang="en-US" dirty="0"/>
              <a:t>구조</a:t>
            </a:r>
            <a:r>
              <a:rPr lang="en-US" altLang="ko-KR" dirty="0"/>
              <a:t>(HEADER)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7D720-5E42-48FF-A56F-ADEEE594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06" y="2334927"/>
            <a:ext cx="3267474" cy="806745"/>
          </a:xfrm>
          <a:prstGeom prst="rect">
            <a:avLst/>
          </a:prstGeom>
        </p:spPr>
      </p:pic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E2B01DC-02E5-4980-B5A3-9522426CCAE4}"/>
              </a:ext>
            </a:extLst>
          </p:cNvPr>
          <p:cNvSpPr/>
          <p:nvPr/>
        </p:nvSpPr>
        <p:spPr>
          <a:xfrm rot="5400000">
            <a:off x="6119601" y="-10875"/>
            <a:ext cx="379562" cy="6570235"/>
          </a:xfrm>
          <a:prstGeom prst="leftBrace">
            <a:avLst>
              <a:gd name="adj1" fmla="val 8333"/>
              <a:gd name="adj2" fmla="val 71746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 descr="https://blog.kakaocdn.net/dn/cGPTiz/btqzOvZVz8i/7wplILTmdMQkPbq7kk5oU0/img.png">
            <a:extLst>
              <a:ext uri="{FF2B5EF4-FFF2-40B4-BE49-F238E27FC236}">
                <a16:creationId xmlns:a16="http://schemas.microsoft.com/office/drawing/2014/main" id="{56A9FB28-9806-4D10-A4CE-86DEBC26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66" y="3544787"/>
            <a:ext cx="6570233" cy="265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128383-C1B6-4A94-8055-7B1CCF81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265" y="2267943"/>
            <a:ext cx="776171" cy="94671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94DCC4C-60FB-41A1-B44E-576CEBE6E9A1}"/>
              </a:ext>
            </a:extLst>
          </p:cNvPr>
          <p:cNvSpPr/>
          <p:nvPr/>
        </p:nvSpPr>
        <p:spPr>
          <a:xfrm>
            <a:off x="3976410" y="2386585"/>
            <a:ext cx="254223" cy="696344"/>
          </a:xfrm>
          <a:prstGeom prst="rightArrow">
            <a:avLst/>
          </a:prstGeom>
          <a:solidFill>
            <a:schemeClr val="accent1">
              <a:alpha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690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OLE(Object Linking &amp; Embedding) </a:t>
            </a:r>
            <a:r>
              <a:rPr lang="ko-KR" altLang="en-US" dirty="0"/>
              <a:t>구조</a:t>
            </a:r>
            <a:r>
              <a:rPr lang="en-US" altLang="ko-KR" dirty="0"/>
              <a:t>(DATA)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B7D720-5E42-48FF-A56F-ADEEE594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06" y="2334927"/>
            <a:ext cx="3267474" cy="8067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128383-C1B6-4A94-8055-7B1CCF81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65" y="2267943"/>
            <a:ext cx="776171" cy="94671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94DCC4C-60FB-41A1-B44E-576CEBE6E9A1}"/>
              </a:ext>
            </a:extLst>
          </p:cNvPr>
          <p:cNvSpPr/>
          <p:nvPr/>
        </p:nvSpPr>
        <p:spPr>
          <a:xfrm>
            <a:off x="3976410" y="2386585"/>
            <a:ext cx="254223" cy="696344"/>
          </a:xfrm>
          <a:prstGeom prst="rightArrow">
            <a:avLst/>
          </a:prstGeom>
          <a:solidFill>
            <a:schemeClr val="accent1">
              <a:alpha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FE1DD1DD-1F26-410B-92FF-B0FDE7F4D219}"/>
              </a:ext>
            </a:extLst>
          </p:cNvPr>
          <p:cNvSpPr/>
          <p:nvPr/>
        </p:nvSpPr>
        <p:spPr>
          <a:xfrm rot="5400000">
            <a:off x="6062383" y="-345538"/>
            <a:ext cx="379562" cy="7183028"/>
          </a:xfrm>
          <a:prstGeom prst="leftBrace">
            <a:avLst>
              <a:gd name="adj1" fmla="val 8333"/>
              <a:gd name="adj2" fmla="val 47942"/>
            </a:avLst>
          </a:prstGeom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B72192-534C-4CA2-91C7-5EBCF0B9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69" y="3371412"/>
            <a:ext cx="2843474" cy="2837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121A7F-7BE0-459E-8C30-4EE69B411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350" y="3429000"/>
            <a:ext cx="2946964" cy="27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9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OLE(Object Linking &amp; Embedding)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4" name="Picture 2" descr="https://lh7-us.googleusercontent.com/TM4uHx5Ne_X_tojCAUBzw8Mu82LCWbqtULA4c9qenn8vVp9nUJTQJ_VTu0dOqYCx3I6eqJIPpa_Pp_fhCHg1LU5D8xqAiGsR7y6ZaO5OZOalYudTqlyFJOZwZ6WTwT4qgL-PPA1qVz30ieWtsudxNaVs2g=s2048">
            <a:extLst>
              <a:ext uri="{FF2B5EF4-FFF2-40B4-BE49-F238E27FC236}">
                <a16:creationId xmlns:a16="http://schemas.microsoft.com/office/drawing/2014/main" id="{7A6B2B16-9CF2-405A-85DB-6F0E1B4A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85" y="2388463"/>
            <a:ext cx="1968803" cy="371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41D8ED-B026-4EDF-B8B5-205FEC90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51" y="2387952"/>
            <a:ext cx="2954098" cy="37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3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OLE(Object Linking &amp; Embedding) Office </a:t>
            </a:r>
            <a:r>
              <a:rPr lang="ko-KR" altLang="en-US" dirty="0"/>
              <a:t>문서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1B6253-9C7A-48EB-84DD-8B60E656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54" y="2127976"/>
            <a:ext cx="3259561" cy="4101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35A5F5-A1B4-4942-8825-27D9A2ED6D3C}"/>
              </a:ext>
            </a:extLst>
          </p:cNvPr>
          <p:cNvSpPr/>
          <p:nvPr/>
        </p:nvSpPr>
        <p:spPr>
          <a:xfrm>
            <a:off x="2342096" y="3793725"/>
            <a:ext cx="3479800" cy="239403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A2FEB5-078F-45C3-BE00-14D757582537}"/>
              </a:ext>
            </a:extLst>
          </p:cNvPr>
          <p:cNvSpPr/>
          <p:nvPr/>
        </p:nvSpPr>
        <p:spPr>
          <a:xfrm>
            <a:off x="2342096" y="3599049"/>
            <a:ext cx="3479800" cy="16557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4AC3B-8CAE-4362-963C-B19944D73BE9}"/>
              </a:ext>
            </a:extLst>
          </p:cNvPr>
          <p:cNvSpPr txBox="1"/>
          <p:nvPr/>
        </p:nvSpPr>
        <p:spPr>
          <a:xfrm>
            <a:off x="6768990" y="3189394"/>
            <a:ext cx="2817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형식 구분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DOC :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WordDocument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XLS : Workbook</a:t>
            </a: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PPT : PowerPoint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33C63-6482-45DE-8A05-A9FF1B3DCF23}"/>
              </a:ext>
            </a:extLst>
          </p:cNvPr>
          <p:cNvSpPr txBox="1"/>
          <p:nvPr/>
        </p:nvSpPr>
        <p:spPr>
          <a:xfrm>
            <a:off x="6768990" y="4821466"/>
            <a:ext cx="281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VBA MACRO </a:t>
            </a:r>
            <a:r>
              <a:rPr lang="ko-KR" altLang="en-US" sz="16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기능</a:t>
            </a:r>
            <a:r>
              <a:rPr lang="en-US" altLang="ko-KR" sz="16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포함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10E456-739A-4E62-9A76-EFBF1B29879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5821896" y="4990744"/>
            <a:ext cx="94709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10D844-3BDC-4130-A313-97CA40754E8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5821896" y="3681837"/>
            <a:ext cx="94709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695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Office </a:t>
            </a:r>
            <a:r>
              <a:rPr lang="ko-KR" altLang="en-US" b="1" dirty="0"/>
              <a:t>문서 악성코드 </a:t>
            </a:r>
            <a:r>
              <a:rPr lang="en-US" altLang="ko-KR" b="1" dirty="0"/>
              <a:t>– VBA </a:t>
            </a:r>
            <a:r>
              <a:rPr lang="ko-KR" altLang="en-US" b="1" dirty="0"/>
              <a:t>매크로</a:t>
            </a:r>
            <a:endParaRPr lang="en-US" altLang="ko-KR" b="1" dirty="0"/>
          </a:p>
          <a:p>
            <a:pPr lvl="1"/>
            <a:r>
              <a:rPr lang="en-US" altLang="ko-KR" dirty="0"/>
              <a:t>Office</a:t>
            </a:r>
            <a:r>
              <a:rPr lang="ko-KR" altLang="en-US" dirty="0"/>
              <a:t>에서 지원하는 </a:t>
            </a:r>
            <a:r>
              <a:rPr lang="en-US" altLang="ko-KR" dirty="0"/>
              <a:t>Visual Basic for Application</a:t>
            </a:r>
            <a:r>
              <a:rPr lang="ko-KR" altLang="en-US" dirty="0"/>
              <a:t>을 이용한 악성 행위 수행</a:t>
            </a:r>
            <a:endParaRPr lang="en-US" altLang="ko-KR" dirty="0"/>
          </a:p>
          <a:p>
            <a:pPr lvl="1"/>
            <a:r>
              <a:rPr lang="ko-KR" altLang="en-US" dirty="0"/>
              <a:t>난독화 및 가상환경 식별 등을 이용해 탐지를 회피하고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5119703-7434-4F8C-9D7E-0D1ED3AD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9832" y="3585504"/>
            <a:ext cx="4576286" cy="183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24EB10F-E2FA-4951-890B-F2A7A3E06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55207"/>
          <a:stretch>
            <a:fillRect/>
          </a:stretch>
        </p:blipFill>
        <p:spPr>
          <a:xfrm>
            <a:off x="8726894" y="3719108"/>
            <a:ext cx="1607820" cy="15632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F4D3D87-6382-4060-8850-DEA7F5FEA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3767" y="3696819"/>
            <a:ext cx="1927860" cy="16078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8ECC34-37EB-428C-AE73-8A77160B8BED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6366119" y="4500729"/>
            <a:ext cx="287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17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Office, HWP </a:t>
            </a:r>
            <a:r>
              <a:rPr lang="ko-KR" altLang="en-US" b="1" dirty="0"/>
              <a:t>문서 악성코드 </a:t>
            </a:r>
            <a:r>
              <a:rPr lang="en-US" altLang="ko-KR" b="1" dirty="0"/>
              <a:t>– File</a:t>
            </a:r>
            <a:r>
              <a:rPr lang="ko-KR" altLang="en-US" b="1" dirty="0"/>
              <a:t> </a:t>
            </a:r>
            <a:r>
              <a:rPr lang="en-US" altLang="ko-KR" b="1" dirty="0"/>
              <a:t>Embedded, OLE </a:t>
            </a:r>
            <a:r>
              <a:rPr lang="ko-KR" altLang="en-US" b="1" dirty="0"/>
              <a:t>삽입</a:t>
            </a:r>
            <a:endParaRPr lang="en-US" altLang="ko-KR" b="1" dirty="0"/>
          </a:p>
          <a:p>
            <a:pPr lvl="1"/>
            <a:r>
              <a:rPr lang="ko-KR" altLang="en-US" dirty="0"/>
              <a:t>문서 내에 악성행위를 위한 파일을 포함</a:t>
            </a:r>
            <a:endParaRPr lang="en-US" altLang="ko-KR" dirty="0"/>
          </a:p>
          <a:p>
            <a:pPr lvl="1"/>
            <a:r>
              <a:rPr lang="en-US" altLang="ko-KR" dirty="0"/>
              <a:t>OLE </a:t>
            </a:r>
            <a:r>
              <a:rPr lang="ko-KR" altLang="en-US" dirty="0"/>
              <a:t>개체 삽입을 통해 매크로 등의 기능을 포함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69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394F1E-503E-4E42-BA9C-EC25FDAE14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1544" y="3429000"/>
            <a:ext cx="3569700" cy="2569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B5D3C79-3577-4EE0-8819-9DD1338B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6379" y="3782126"/>
            <a:ext cx="4658273" cy="18632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1199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실행형 파일 형식과 비실행형 파일 형식</a:t>
            </a:r>
            <a:r>
              <a:rPr lang="en-US" altLang="ko-KR" b="1" dirty="0"/>
              <a:t> </a:t>
            </a:r>
            <a:r>
              <a:rPr lang="ko-KR" altLang="en-US" b="1" dirty="0"/>
              <a:t>구조 비교</a:t>
            </a:r>
            <a:endParaRPr lang="en-US" altLang="ko-KR" b="1" dirty="0"/>
          </a:p>
          <a:p>
            <a:pPr lvl="1"/>
            <a:r>
              <a:rPr lang="ko-KR" altLang="en-US" dirty="0"/>
              <a:t>실행형 악성코드는 운영체제에 실행됨에 따라 정해진 구조를 가지고 있음</a:t>
            </a:r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Windows</a:t>
            </a:r>
            <a:r>
              <a:rPr lang="ko-KR" altLang="en-US" dirty="0"/>
              <a:t>의 </a:t>
            </a:r>
            <a:r>
              <a:rPr lang="en-US" altLang="ko-KR" dirty="0"/>
              <a:t>PE </a:t>
            </a:r>
            <a:r>
              <a:rPr lang="ko-KR" altLang="en-US" dirty="0"/>
              <a:t>구조는 정의된 구조에 따라 구성됨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DF05B-D185-4E99-AC6C-D32D51DC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6" y="3018397"/>
            <a:ext cx="4951970" cy="1626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922C9B-EF90-483B-92A6-E33E1D19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25" y="4444074"/>
            <a:ext cx="4951971" cy="1602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 descr="https://velog.velcdn.com/images/gloomy_passion/post/03a2b9ef-d3d7-4148-8687-d8f08df4d26b/image.png">
            <a:extLst>
              <a:ext uri="{FF2B5EF4-FFF2-40B4-BE49-F238E27FC236}">
                <a16:creationId xmlns:a16="http://schemas.microsoft.com/office/drawing/2014/main" id="{8D955100-7A65-48D3-8846-CC6CC455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21" y="3018397"/>
            <a:ext cx="2099107" cy="30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3B7CC00-51CF-4649-A8A3-68CEE06DF2FD}"/>
              </a:ext>
            </a:extLst>
          </p:cNvPr>
          <p:cNvSpPr/>
          <p:nvPr/>
        </p:nvSpPr>
        <p:spPr>
          <a:xfrm>
            <a:off x="4490242" y="3944306"/>
            <a:ext cx="395654" cy="731625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49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악성코드</a:t>
            </a:r>
            <a:r>
              <a:rPr lang="en-US" altLang="ko-KR" b="1" dirty="0"/>
              <a:t>(DOC) </a:t>
            </a:r>
            <a:r>
              <a:rPr lang="ko-KR" altLang="en-US" b="1" dirty="0"/>
              <a:t>생성</a:t>
            </a:r>
          </a:p>
          <a:p>
            <a:pPr lvl="1"/>
            <a:r>
              <a:rPr lang="en-US" altLang="ko-KR" dirty="0"/>
              <a:t>Metasploit</a:t>
            </a:r>
            <a:r>
              <a:rPr lang="ko-KR" altLang="en-US" dirty="0"/>
              <a:t>을 이용하여 </a:t>
            </a:r>
            <a:r>
              <a:rPr lang="en-US" altLang="ko-KR" dirty="0"/>
              <a:t>OLE </a:t>
            </a:r>
            <a:r>
              <a:rPr lang="ko-KR" altLang="en-US" dirty="0"/>
              <a:t>악성코드</a:t>
            </a:r>
            <a:r>
              <a:rPr lang="en-US" altLang="ko-KR" dirty="0"/>
              <a:t>(DOC)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2"/>
            <a:r>
              <a:rPr lang="en-US" altLang="ko-KR" dirty="0" err="1"/>
              <a:t>msfconsole</a:t>
            </a:r>
            <a:endParaRPr lang="en-US" altLang="ko-KR" dirty="0"/>
          </a:p>
          <a:p>
            <a:pPr lvl="2"/>
            <a:r>
              <a:rPr lang="en-US" altLang="ko-KR" dirty="0"/>
              <a:t>search </a:t>
            </a:r>
            <a:r>
              <a:rPr lang="en-US" altLang="ko-KR" dirty="0" err="1"/>
              <a:t>smb_delivery</a:t>
            </a:r>
            <a:endParaRPr lang="en-US" altLang="ko-KR" dirty="0"/>
          </a:p>
          <a:p>
            <a:pPr lvl="2"/>
            <a:r>
              <a:rPr lang="en-US" altLang="ko-KR" dirty="0"/>
              <a:t>use 0 </a:t>
            </a:r>
            <a:r>
              <a:rPr lang="ko-KR" altLang="en-US" dirty="0"/>
              <a:t>또는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exploit/windows/</a:t>
            </a:r>
            <a:r>
              <a:rPr lang="en-US" altLang="ko-KR" dirty="0" err="1"/>
              <a:t>smb</a:t>
            </a:r>
            <a:r>
              <a:rPr lang="en-US" altLang="ko-KR" dirty="0"/>
              <a:t>/</a:t>
            </a:r>
            <a:r>
              <a:rPr lang="en-US" altLang="ko-KR" dirty="0" err="1"/>
              <a:t>smb_delivery</a:t>
            </a:r>
            <a:endParaRPr lang="en-US" altLang="ko-KR" dirty="0"/>
          </a:p>
          <a:p>
            <a:pPr lvl="2"/>
            <a:r>
              <a:rPr lang="en-US" altLang="ko-KR" dirty="0"/>
              <a:t>info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F5375-3293-460A-9EBF-346797AE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36" y="3915424"/>
            <a:ext cx="3522328" cy="22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9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악성코드</a:t>
            </a:r>
            <a:r>
              <a:rPr lang="en-US" altLang="ko-KR" b="1" dirty="0"/>
              <a:t>(DOC) </a:t>
            </a:r>
            <a:r>
              <a:rPr lang="ko-KR" altLang="en-US" b="1" dirty="0"/>
              <a:t>생성</a:t>
            </a:r>
          </a:p>
          <a:p>
            <a:pPr lvl="1"/>
            <a:r>
              <a:rPr lang="en-US" altLang="ko-KR" dirty="0"/>
              <a:t>Metasploit</a:t>
            </a:r>
            <a:r>
              <a:rPr lang="ko-KR" altLang="en-US" dirty="0"/>
              <a:t>을 이용하여 </a:t>
            </a:r>
            <a:r>
              <a:rPr lang="en-US" altLang="ko-KR" dirty="0"/>
              <a:t>OLE </a:t>
            </a:r>
            <a:r>
              <a:rPr lang="ko-KR" altLang="en-US" dirty="0"/>
              <a:t>악성코드</a:t>
            </a:r>
            <a:r>
              <a:rPr lang="en-US" altLang="ko-KR" dirty="0"/>
              <a:t>(DOC)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2"/>
            <a:r>
              <a:rPr lang="en-US" altLang="ko-KR" dirty="0"/>
              <a:t>set </a:t>
            </a:r>
            <a:r>
              <a:rPr lang="en-US" altLang="ko-KR" dirty="0" err="1"/>
              <a:t>file_name</a:t>
            </a:r>
            <a:r>
              <a:rPr lang="en-US" altLang="ko-KR" dirty="0"/>
              <a:t> csrc.dll</a:t>
            </a:r>
          </a:p>
          <a:p>
            <a:pPr lvl="2"/>
            <a:r>
              <a:rPr lang="en-US" altLang="ko-KR" dirty="0"/>
              <a:t>set share csrc</a:t>
            </a:r>
          </a:p>
          <a:p>
            <a:pPr lvl="2"/>
            <a:r>
              <a:rPr lang="en-US" altLang="ko-KR" dirty="0"/>
              <a:t>exploit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40B0B4-8120-4072-9403-82E74580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4" y="3875314"/>
            <a:ext cx="5737592" cy="23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11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악성코드</a:t>
            </a:r>
            <a:r>
              <a:rPr lang="en-US" altLang="ko-KR" b="1" dirty="0"/>
              <a:t>(DOC) </a:t>
            </a:r>
            <a:r>
              <a:rPr lang="ko-KR" altLang="en-US" b="1" dirty="0"/>
              <a:t>생성</a:t>
            </a:r>
          </a:p>
          <a:p>
            <a:pPr lvl="1"/>
            <a:r>
              <a:rPr lang="en-US" altLang="ko-KR" dirty="0"/>
              <a:t>Metasploit</a:t>
            </a:r>
            <a:r>
              <a:rPr lang="ko-KR" altLang="en-US" dirty="0"/>
              <a:t>을 이용하여 </a:t>
            </a:r>
            <a:r>
              <a:rPr lang="en-US" altLang="ko-KR" dirty="0"/>
              <a:t>OLE </a:t>
            </a:r>
            <a:r>
              <a:rPr lang="ko-KR" altLang="en-US" dirty="0"/>
              <a:t>악성코드</a:t>
            </a:r>
            <a:r>
              <a:rPr lang="en-US" altLang="ko-KR" dirty="0"/>
              <a:t>(DOC)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문서형 악성코드">
            <a:hlinkClick r:id="" action="ppaction://media"/>
            <a:extLst>
              <a:ext uri="{FF2B5EF4-FFF2-40B4-BE49-F238E27FC236}">
                <a16:creationId xmlns:a16="http://schemas.microsoft.com/office/drawing/2014/main" id="{341B7B67-AC26-4DC2-95BC-069584D4A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8855" y="1630983"/>
            <a:ext cx="8655305" cy="46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1 (MS Office VBA)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DLL </a:t>
            </a:r>
            <a:r>
              <a:rPr lang="ko-KR" altLang="en-US" dirty="0"/>
              <a:t>파일 다운로드 및 실행을 통해 원격 세션 연결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ole_sample_1</a:t>
            </a:r>
          </a:p>
          <a:p>
            <a:pPr lvl="1"/>
            <a:r>
              <a:rPr lang="en-US" altLang="ko-KR" dirty="0"/>
              <a:t>HASH : ce77ab4d968551c5bfd59d2ed1207924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D:\ISEC_2024\malware\OLE\ole_sample_1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oledir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olevba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1 (MS Office VBA)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ole_sample1</a:t>
            </a:r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B70B5F-91CE-4FFA-AAC9-FBB5E4AE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14" y="2935607"/>
            <a:ext cx="3304173" cy="32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15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1 (MS Office VBA)</a:t>
            </a:r>
          </a:p>
          <a:p>
            <a:pPr lvl="2"/>
            <a:r>
              <a:rPr lang="en-US" altLang="ko-KR" dirty="0" err="1"/>
              <a:t>oledir</a:t>
            </a:r>
            <a:r>
              <a:rPr lang="en-US" altLang="ko-KR" dirty="0"/>
              <a:t> ole_sample1</a:t>
            </a:r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66C58-AC58-40DB-BC5C-2830856B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77" y="3031581"/>
            <a:ext cx="4110446" cy="31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6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1 (MS Office VBA)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ole_sample1</a:t>
            </a:r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87EF31-F9A2-494B-9C28-5F505465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5" y="3048000"/>
            <a:ext cx="5556591" cy="31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5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en-US" altLang="ko-KR" dirty="0"/>
              <a:t>C&amp;C </a:t>
            </a:r>
            <a:r>
              <a:rPr lang="ko-KR" altLang="en-US" dirty="0"/>
              <a:t>서버로 </a:t>
            </a:r>
            <a:r>
              <a:rPr lang="en-US" altLang="ko-KR" dirty="0" err="1"/>
              <a:t>dat</a:t>
            </a:r>
            <a:r>
              <a:rPr lang="en-US" altLang="ko-KR" dirty="0"/>
              <a:t> </a:t>
            </a:r>
            <a:r>
              <a:rPr lang="ko-KR" altLang="en-US" dirty="0"/>
              <a:t>파일 다운로드 및 실행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ole_sample_2</a:t>
            </a:r>
          </a:p>
          <a:p>
            <a:pPr lvl="1"/>
            <a:r>
              <a:rPr lang="en-US" altLang="ko-KR" dirty="0"/>
              <a:t>HASH : 364ecd7cd2cb5796ad4b6fe9a3e41025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D:\ISEC_2024\malware\OLE\ole_sample_2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364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  <a:p>
            <a:pPr lvl="2"/>
            <a:r>
              <a:rPr lang="en-US" altLang="ko-KR" dirty="0" err="1"/>
              <a:t>oleid</a:t>
            </a:r>
            <a:r>
              <a:rPr lang="en-US" altLang="ko-KR" dirty="0"/>
              <a:t> ole_sample_2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22EFB-914B-44D7-9666-EFD843E4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3" y="2929485"/>
            <a:ext cx="3985295" cy="33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7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  <a:p>
            <a:pPr lvl="2"/>
            <a:r>
              <a:rPr lang="en-US" altLang="ko-KR" dirty="0"/>
              <a:t>oledump.py ole_sample_2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79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C6BE6F-5D96-41DB-B573-5C47E594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55" y="2917882"/>
            <a:ext cx="2565890" cy="32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3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실행형 파일 형식과 비실행형 파일 형식</a:t>
            </a:r>
            <a:r>
              <a:rPr lang="en-US" altLang="ko-KR" b="1" dirty="0"/>
              <a:t> </a:t>
            </a:r>
            <a:r>
              <a:rPr lang="ko-KR" altLang="en-US" b="1" dirty="0"/>
              <a:t>구조 비교</a:t>
            </a:r>
            <a:endParaRPr lang="en-US" altLang="ko-KR" b="1" dirty="0"/>
          </a:p>
          <a:p>
            <a:pPr lvl="1"/>
            <a:r>
              <a:rPr lang="ko-KR" altLang="en-US" dirty="0"/>
              <a:t>비실행형 악성코드는 소프트웨어가 지원하는 형식에 따라 각자 다른 구조를 가짐</a:t>
            </a:r>
          </a:p>
          <a:p>
            <a:pPr lvl="1"/>
            <a:r>
              <a:rPr lang="ko-KR" altLang="en-US" dirty="0"/>
              <a:t>다양한 형식으로 인해 악성코드를 탐지하고 분석하는데 어려움이 발생함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ED1182-D89D-404B-96FD-E83A61B4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8" y="3095239"/>
            <a:ext cx="5275078" cy="1824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BD50FC-E849-4EE6-8B20-6D1FF6CF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84" y="3557698"/>
            <a:ext cx="5249388" cy="1567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318BF2-7890-4601-9912-DB3A0940A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14" y="4457444"/>
            <a:ext cx="4923227" cy="1622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84207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  <a:p>
            <a:pPr lvl="2"/>
            <a:r>
              <a:rPr lang="en-US" altLang="ko-KR" dirty="0" err="1"/>
              <a:t>olevba</a:t>
            </a:r>
            <a:r>
              <a:rPr lang="en-US" altLang="ko-KR" dirty="0"/>
              <a:t> ole_sample_2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271A3-D953-4E1C-8808-9CE429EB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54" y="3158012"/>
            <a:ext cx="5418304" cy="3006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637C7B-7296-466A-AD61-02D03531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84" y="4661441"/>
            <a:ext cx="3574582" cy="12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5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E1EF54-EFE7-4FC8-8F26-F5430F0F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95" y="2770973"/>
            <a:ext cx="5599611" cy="34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98DFF-0166-4908-B83C-17657413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25" y="3157055"/>
            <a:ext cx="1790700" cy="251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67795-BB7B-4001-888F-CBE2BDC2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23" y="3446335"/>
            <a:ext cx="2990850" cy="7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F5B96E-A44B-4FE7-A6F5-3A981CFC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488" y="3245131"/>
            <a:ext cx="3975428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5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2 (VBA + Excel Macro 4.0)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D935C2-A716-41F1-8C68-6FDB7AD0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9" y="3021874"/>
            <a:ext cx="5092209" cy="28770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6A51FA-F10E-49B3-BBB5-9B2C4D16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9" y="5247725"/>
            <a:ext cx="43910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6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3 (VBA)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ole_sample_3</a:t>
            </a:r>
          </a:p>
          <a:p>
            <a:pPr lvl="1"/>
            <a:r>
              <a:rPr lang="en-US" altLang="ko-KR" dirty="0"/>
              <a:t>HASH : c558218fab28a77dc596dad19e0851fd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D:\ISEC_2024\malware\OLE\ole_sample_3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r>
              <a:rPr lang="en-US" altLang="ko-KR" dirty="0"/>
              <a:t>, </a:t>
            </a:r>
            <a:r>
              <a:rPr lang="en-US" altLang="ko-KR" dirty="0" err="1"/>
              <a:t>oledump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cyberchef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en-US" altLang="ko-KR" dirty="0"/>
              <a:t>Office</a:t>
            </a:r>
            <a:r>
              <a:rPr lang="ko-KR" altLang="en-US" dirty="0"/>
              <a:t>의 종류는 무엇인가요</a:t>
            </a:r>
            <a:r>
              <a:rPr lang="en-US" altLang="ko-KR" dirty="0"/>
              <a:t>?(doc, excel, ppt)</a:t>
            </a:r>
          </a:p>
          <a:p>
            <a:pPr lvl="2"/>
            <a:r>
              <a:rPr lang="ko-KR" altLang="en-US" dirty="0"/>
              <a:t>난독화 방식은 무엇인가요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C&amp;C</a:t>
            </a:r>
            <a:r>
              <a:rPr lang="ko-KR" altLang="en-US" dirty="0"/>
              <a:t>서버의 주소는 무엇인가요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악성 파일이 설치되는 최종 경로는 어디인가요</a:t>
            </a:r>
            <a:r>
              <a:rPr lang="en-US" altLang="ko-KR" dirty="0"/>
              <a:t>?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607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OLE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OLE </a:t>
            </a:r>
            <a:r>
              <a:rPr lang="ko-KR" altLang="en-US" dirty="0"/>
              <a:t>분석 샘플 </a:t>
            </a:r>
            <a:r>
              <a:rPr lang="en-US" altLang="ko-KR" dirty="0"/>
              <a:t>4 (VBA)</a:t>
            </a:r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 ole_sample_4</a:t>
            </a:r>
          </a:p>
          <a:p>
            <a:pPr lvl="1"/>
            <a:r>
              <a:rPr lang="en-US" altLang="ko-KR" dirty="0"/>
              <a:t>HASH : ea50158bcef30d51e298846c056649c3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D:\ISEC_2024\malware\OLE\ole_sample_4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r>
              <a:rPr lang="en-US" altLang="ko-KR" dirty="0"/>
              <a:t>, </a:t>
            </a:r>
            <a:r>
              <a:rPr lang="en-US" altLang="ko-KR" dirty="0" err="1"/>
              <a:t>oledump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cyberchef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en-US" altLang="ko-KR" dirty="0"/>
              <a:t>Office</a:t>
            </a:r>
            <a:r>
              <a:rPr lang="ko-KR" altLang="en-US" dirty="0"/>
              <a:t>의 종류는 무엇인가요</a:t>
            </a:r>
            <a:r>
              <a:rPr lang="en-US" altLang="ko-KR" dirty="0"/>
              <a:t>?(doc, excel, ppt)</a:t>
            </a:r>
          </a:p>
          <a:p>
            <a:pPr lvl="2"/>
            <a:r>
              <a:rPr lang="ko-KR" altLang="en-US" dirty="0"/>
              <a:t>패딩 값은 무엇인가요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난독화 방식은 무엇인가요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C&amp;C</a:t>
            </a:r>
            <a:r>
              <a:rPr lang="ko-KR" altLang="en-US" dirty="0"/>
              <a:t>서버의 주소는 무엇인가요</a:t>
            </a:r>
            <a:r>
              <a:rPr lang="en-US" altLang="ko-KR" dirty="0"/>
              <a:t>?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161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OLE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OLE Parser</a:t>
            </a:r>
          </a:p>
          <a:p>
            <a:endParaRPr lang="en-US" altLang="ko-KR" dirty="0"/>
          </a:p>
          <a:p>
            <a:r>
              <a:rPr lang="en-US" altLang="ko-KR" dirty="0"/>
              <a:t>OLE Parser </a:t>
            </a:r>
            <a:r>
              <a:rPr lang="ko-KR" altLang="en-US" dirty="0"/>
              <a:t>필요 패키지</a:t>
            </a:r>
            <a:r>
              <a:rPr lang="en-US" altLang="ko-KR" dirty="0"/>
              <a:t>(requirements.txt)</a:t>
            </a:r>
          </a:p>
          <a:p>
            <a:pPr lvl="1"/>
            <a:r>
              <a:rPr lang="en-US" altLang="ko-KR" dirty="0" err="1"/>
              <a:t>oletools</a:t>
            </a:r>
            <a:r>
              <a:rPr lang="en-US" altLang="ko-KR" dirty="0"/>
              <a:t> – OLE </a:t>
            </a:r>
            <a:r>
              <a:rPr lang="ko-KR" altLang="en-US" dirty="0"/>
              <a:t>구문 분석</a:t>
            </a:r>
          </a:p>
          <a:p>
            <a:pPr lvl="1"/>
            <a:r>
              <a:rPr lang="en-US" altLang="ko-KR" dirty="0" err="1"/>
              <a:t>yara</a:t>
            </a:r>
            <a:r>
              <a:rPr lang="en-US" altLang="ko-KR" dirty="0"/>
              <a:t>-python – Yara rule </a:t>
            </a:r>
            <a:r>
              <a:rPr lang="en-US" altLang="ko-KR" dirty="0" err="1"/>
              <a:t>Maching</a:t>
            </a:r>
            <a:endParaRPr lang="en-US" altLang="ko-KR" dirty="0"/>
          </a:p>
          <a:p>
            <a:pPr lvl="1"/>
            <a:r>
              <a:rPr lang="en-US" altLang="ko-KR" dirty="0" err="1"/>
              <a:t>ipinfo</a:t>
            </a:r>
            <a:r>
              <a:rPr lang="en-US" altLang="ko-KR" dirty="0"/>
              <a:t> – </a:t>
            </a:r>
            <a:r>
              <a:rPr lang="ko-KR" altLang="en-US" dirty="0"/>
              <a:t>확인된 </a:t>
            </a:r>
            <a:r>
              <a:rPr lang="en-US" altLang="ko-KR" dirty="0"/>
              <a:t>IP </a:t>
            </a:r>
            <a:r>
              <a:rPr lang="ko-KR" altLang="en-US" dirty="0"/>
              <a:t>정보 확인</a:t>
            </a:r>
            <a:endParaRPr lang="en-US" altLang="ko-KR" dirty="0"/>
          </a:p>
          <a:p>
            <a:pPr lvl="1"/>
            <a:r>
              <a:rPr lang="en-US" altLang="ko-KR" dirty="0"/>
              <a:t>regex – </a:t>
            </a:r>
            <a:r>
              <a:rPr lang="ko-KR" altLang="en-US" dirty="0"/>
              <a:t>텍스트 </a:t>
            </a:r>
            <a:r>
              <a:rPr lang="ko-KR" altLang="en-US" dirty="0" err="1"/>
              <a:t>정규식</a:t>
            </a:r>
            <a:endParaRPr lang="en-US" altLang="ko-KR" dirty="0"/>
          </a:p>
          <a:p>
            <a:pPr lvl="1"/>
            <a:r>
              <a:rPr lang="en-US" altLang="ko-KR" dirty="0"/>
              <a:t>base64 – base64 decompress</a:t>
            </a:r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– file control</a:t>
            </a:r>
          </a:p>
          <a:p>
            <a:pPr lvl="1"/>
            <a:r>
              <a:rPr lang="en-US" altLang="ko-KR" dirty="0"/>
              <a:t>etc...</a:t>
            </a:r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036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OLE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OLE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726E3-3B69-458B-BCA4-21AF381F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18" y="2697356"/>
            <a:ext cx="1786303" cy="316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08EAE-D706-48C5-B0C2-155B25166CA0}"/>
              </a:ext>
            </a:extLst>
          </p:cNvPr>
          <p:cNvSpPr txBox="1"/>
          <p:nvPr/>
        </p:nvSpPr>
        <p:spPr>
          <a:xfrm>
            <a:off x="1988590" y="5909015"/>
            <a:ext cx="2599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Parser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형태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813F57-96A5-4131-9861-6DA365AEEEFC}"/>
              </a:ext>
            </a:extLst>
          </p:cNvPr>
          <p:cNvSpPr>
            <a:spLocks/>
          </p:cNvSpPr>
          <p:nvPr/>
        </p:nvSpPr>
        <p:spPr>
          <a:xfrm>
            <a:off x="2149972" y="2697357"/>
            <a:ext cx="2276794" cy="143258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45804F-0D89-4015-825B-9CAB2AC39034}"/>
              </a:ext>
            </a:extLst>
          </p:cNvPr>
          <p:cNvGrpSpPr/>
          <p:nvPr/>
        </p:nvGrpSpPr>
        <p:grpSpPr>
          <a:xfrm>
            <a:off x="4742109" y="3323764"/>
            <a:ext cx="5299125" cy="1075904"/>
            <a:chOff x="4233174" y="2717867"/>
            <a:chExt cx="3718903" cy="100201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F7BEF6B-4C14-4547-9D73-8BE1175354BF}"/>
                </a:ext>
              </a:extLst>
            </p:cNvPr>
            <p:cNvSpPr/>
            <p:nvPr/>
          </p:nvSpPr>
          <p:spPr>
            <a:xfrm>
              <a:off x="4233174" y="2720169"/>
              <a:ext cx="3718903" cy="999714"/>
            </a:xfrm>
            <a:prstGeom prst="roundRect">
              <a:avLst>
                <a:gd name="adj" fmla="val 2657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254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BE0AC6-224D-49BB-8A44-C33206307974}"/>
                </a:ext>
              </a:extLst>
            </p:cNvPr>
            <p:cNvSpPr/>
            <p:nvPr/>
          </p:nvSpPr>
          <p:spPr>
            <a:xfrm>
              <a:off x="4244163" y="2717867"/>
              <a:ext cx="3707913" cy="93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OleParser.py -&gt; Parser Main</a:t>
              </a: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hwp_preprocess.py -&gt; HWP </a:t>
              </a:r>
              <a:r>
                <a:rPr lang="ko-KR" altLang="en-US" sz="1100" b="1" dirty="0">
                  <a:latin typeface="+mn-ea"/>
                </a:rPr>
                <a:t>확장자 분석</a:t>
              </a:r>
              <a:endParaRPr lang="en-US" altLang="ko-KR" sz="1100" b="1" dirty="0">
                <a:latin typeface="+mn-ea"/>
              </a:endParaRPr>
            </a:p>
            <a:p>
              <a:pPr marL="355500" indent="-285750">
                <a:lnSpc>
                  <a:spcPts val="2500"/>
                </a:lnSpc>
                <a:buFont typeface="Bauhaus 93" panose="04030905020B02020C02" pitchFamily="82" charset="0"/>
                <a:buChar char="•"/>
              </a:pPr>
              <a:r>
                <a:rPr lang="en-US" altLang="ko-KR" sz="1100" b="1" dirty="0">
                  <a:latin typeface="+mn-ea"/>
                </a:rPr>
                <a:t>regex_def.py - &gt; </a:t>
              </a:r>
              <a:r>
                <a:rPr lang="ko-KR" altLang="en-US" sz="1100" b="1" dirty="0">
                  <a:latin typeface="+mn-ea"/>
                </a:rPr>
                <a:t>항목 추출을 위한 </a:t>
              </a:r>
              <a:r>
                <a:rPr lang="ko-KR" altLang="en-US" sz="1100" b="1" dirty="0" err="1">
                  <a:latin typeface="+mn-ea"/>
                </a:rPr>
                <a:t>정규식</a:t>
              </a:r>
              <a:endParaRPr lang="en-US" altLang="ko-KR" sz="11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482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OLE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OLE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BA5CA-58D3-4E0E-8214-FA01C27D9B57}"/>
              </a:ext>
            </a:extLst>
          </p:cNvPr>
          <p:cNvSpPr txBox="1"/>
          <p:nvPr/>
        </p:nvSpPr>
        <p:spPr>
          <a:xfrm>
            <a:off x="2762008" y="5226715"/>
            <a:ext cx="6667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OLE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예시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E06FBD6-4455-4B7E-ACED-0EDE8F8F8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008" y="2995291"/>
            <a:ext cx="6667985" cy="220366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lang="ko-KR" altLang="ko-KR" sz="1100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CSRC_parser.DocParser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# OLE </a:t>
            </a:r>
            <a:r>
              <a:rPr lang="ko-KR" altLang="ko-KR" sz="1100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Parsing</a:t>
            </a:r>
            <a:br>
              <a:rPr lang="ko-KR" altLang="ko-KR" sz="1100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r</a:t>
            </a:r>
            <a:r>
              <a:rPr lang="ko-KR" altLang="en-US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{FILE_PATH}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b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app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CSRC_parser.DocParser.ole_main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file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file_path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'-'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*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100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8888C6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result.info.to_json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basic_data.json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sz="1100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result.model_input.to_json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model_data.json</a:t>
            </a:r>
            <a:r>
              <a:rPr lang="ko-KR" altLang="ko-KR" sz="1100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sz="1100" dirty="0" err="1">
                <a:solidFill>
                  <a:srgbClr val="AA4926"/>
                </a:solidFill>
                <a:latin typeface="Arial Unicode MS" panose="020B0604020202020204" pitchFamily="50" charset="-127"/>
                <a:ea typeface="JetBrains Mono"/>
              </a:rPr>
              <a:t>indent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=</a:t>
            </a:r>
            <a:r>
              <a:rPr lang="ko-KR" altLang="ko-KR" sz="1100" dirty="0">
                <a:solidFill>
                  <a:srgbClr val="2AACB8"/>
                </a:solidFill>
                <a:latin typeface="Arial Unicode MS" panose="020B0604020202020204" pitchFamily="50" charset="-127"/>
                <a:ea typeface="JetBrains Mono"/>
              </a:rPr>
              <a:t>4</a:t>
            </a:r>
            <a:r>
              <a:rPr lang="ko-KR" altLang="ko-KR" sz="1100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10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OLE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OLE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89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F788F-C3C8-41F7-8E28-937F7C4CF830}"/>
              </a:ext>
            </a:extLst>
          </p:cNvPr>
          <p:cNvSpPr txBox="1"/>
          <p:nvPr/>
        </p:nvSpPr>
        <p:spPr>
          <a:xfrm>
            <a:off x="2323384" y="5705532"/>
            <a:ext cx="416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OLE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파서 정보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AF084-ACC8-4918-A2B7-2A790586D1FE}"/>
              </a:ext>
            </a:extLst>
          </p:cNvPr>
          <p:cNvSpPr txBox="1"/>
          <p:nvPr/>
        </p:nvSpPr>
        <p:spPr>
          <a:xfrm>
            <a:off x="7277071" y="5759732"/>
            <a:ext cx="255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OLE AI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출력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EF13BE-22CF-4B67-B4C0-D8F826E8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84" y="2740884"/>
            <a:ext cx="4164502" cy="2957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C1DFD-734D-4632-AD0C-49645FB2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71" y="2386958"/>
            <a:ext cx="2558030" cy="33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37D62B-55AD-42D4-8384-1B7E65A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문서형 </a:t>
            </a:r>
            <a:r>
              <a:rPr lang="ko-KR" altLang="en-US" dirty="0" err="1"/>
              <a:t>악성코드란</a:t>
            </a:r>
            <a:r>
              <a:rPr lang="en-US" altLang="ko-KR" dirty="0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F9EA5-3835-46F1-AD4F-9272B56A9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b="1" dirty="0"/>
              <a:t>사회 공학적 공격기법</a:t>
            </a:r>
            <a:r>
              <a:rPr lang="en-US" altLang="ko-KR" b="1" dirty="0"/>
              <a:t>(Social Engineering Hacking)</a:t>
            </a:r>
          </a:p>
          <a:p>
            <a:pPr lvl="1"/>
            <a:r>
              <a:rPr lang="ko-KR" altLang="en-US" dirty="0"/>
              <a:t>사이버 보안에서 가장 취약한 부분은 사람이라고 할 수 있음</a:t>
            </a:r>
            <a:endParaRPr lang="en-US" altLang="ko-KR" dirty="0"/>
          </a:p>
          <a:p>
            <a:pPr lvl="1"/>
            <a:r>
              <a:rPr lang="ko-KR" altLang="en-US" dirty="0"/>
              <a:t>기술적인 취약점이 아닌 사용자가 스스로 공격에 노출될 수 있도록 심리를 이용함</a:t>
            </a:r>
            <a:endParaRPr lang="en-US" altLang="ko-KR" dirty="0"/>
          </a:p>
          <a:p>
            <a:pPr lvl="1"/>
            <a:r>
              <a:rPr lang="ko-KR" altLang="en-US" dirty="0"/>
              <a:t>사이버 공격 뿐만 아니라</a:t>
            </a:r>
            <a:r>
              <a:rPr lang="en-US" altLang="ko-KR" dirty="0"/>
              <a:t>, </a:t>
            </a:r>
            <a:r>
              <a:rPr lang="ko-KR" altLang="en-US" dirty="0"/>
              <a:t>물리적인 유형도 이에 포함됨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0A20EE-C9C3-4D14-A3D2-BC364028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</a:t>
            </a:r>
            <a:r>
              <a:rPr lang="ko-KR" altLang="en-US" dirty="0"/>
              <a:t>문서형 악성코드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623F2-CFD9-4C69-8FF2-04B1E31D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22824D-B45A-4E02-A5CA-C84B66AFEDF0}"/>
              </a:ext>
            </a:extLst>
          </p:cNvPr>
          <p:cNvSpPr/>
          <p:nvPr/>
        </p:nvSpPr>
        <p:spPr>
          <a:xfrm>
            <a:off x="7067556" y="6104975"/>
            <a:ext cx="3600445" cy="368306"/>
          </a:xfrm>
          <a:prstGeom prst="rect">
            <a:avLst/>
          </a:prstGeom>
        </p:spPr>
        <p:txBody>
          <a:bodyPr vert="horz" wrap="square" anchor="t" anchorCtr="0">
            <a:normAutofit fontScale="92500"/>
          </a:bodyPr>
          <a:lstStyle/>
          <a:p>
            <a:pPr marL="69750" algn="r">
              <a:lnSpc>
                <a:spcPts val="2500"/>
              </a:lnSpc>
              <a:buClr>
                <a:srgbClr val="005EA4"/>
              </a:buClr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이글루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고도화된 사회 공학적 공격기법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사람을 겨냥하다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https://www.igloo.co.kr/files/2019/07/03/20190703152051c23585d0-498f-444a-9549-ce4829011c00.jpg">
            <a:extLst>
              <a:ext uri="{FF2B5EF4-FFF2-40B4-BE49-F238E27FC236}">
                <a16:creationId xmlns:a16="http://schemas.microsoft.com/office/drawing/2014/main" id="{760793F6-8C0D-44B1-9A21-43205881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21" y="3809639"/>
            <a:ext cx="5871358" cy="229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51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OLE Parser</a:t>
            </a:r>
            <a:endParaRPr lang="ko-KR" altLang="en-US" noProof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OLE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en-US" altLang="ko-KR" dirty="0" err="1"/>
              <a:t>DocScanner</a:t>
            </a:r>
            <a:r>
              <a:rPr lang="en-US" altLang="ko-KR" dirty="0"/>
              <a:t> OLE Parser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OLE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90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332C6-ECBE-4DD6-854D-E1D97EEB21A4}"/>
              </a:ext>
            </a:extLst>
          </p:cNvPr>
          <p:cNvSpPr txBox="1"/>
          <p:nvPr/>
        </p:nvSpPr>
        <p:spPr>
          <a:xfrm>
            <a:off x="3133008" y="5318461"/>
            <a:ext cx="580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DocScanner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OLE Parser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위협인자 추출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3BF42B-9006-44D9-8CD1-502BC2DF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008" y="3429000"/>
            <a:ext cx="5801535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59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051DCD-8474-4AC8-ADA1-09CF40BE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유형별 문서형 구조 및 악성코드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25CAB-DBCE-4CA9-8CC0-28A50143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91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1F1356-C8F4-46E3-9005-3B760E53687A}"/>
              </a:ext>
            </a:extLst>
          </p:cNvPr>
          <p:cNvSpPr/>
          <p:nvPr/>
        </p:nvSpPr>
        <p:spPr>
          <a:xfrm>
            <a:off x="3458900" y="2809311"/>
            <a:ext cx="5274201" cy="12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유형별 문서형 구조 및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악성코드 </a:t>
            </a:r>
            <a:r>
              <a:rPr lang="ko-KR" altLang="en-US" sz="28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분석</a:t>
            </a:r>
            <a:endParaRPr lang="en-US" altLang="ko-KR" sz="28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( OOXML </a:t>
            </a:r>
            <a:r>
              <a:rPr lang="ko-KR" altLang="en-US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문서형 악성코드 </a:t>
            </a:r>
            <a:r>
              <a:rPr lang="en-US" altLang="ko-KR" sz="2400" b="1" noProof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)</a:t>
            </a:r>
            <a:endParaRPr lang="ko-KR" altLang="en-US" sz="2400" b="1" noProof="1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68572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OOXML </a:t>
            </a:r>
            <a:r>
              <a:rPr lang="ko-KR" altLang="en-US" b="1" dirty="0"/>
              <a:t>구조 개요</a:t>
            </a:r>
          </a:p>
          <a:p>
            <a:pPr lvl="1"/>
            <a:r>
              <a:rPr lang="ko-KR" altLang="en-US" dirty="0"/>
              <a:t>문서 파일 형식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.docx, .xlsx, pptx, .</a:t>
            </a:r>
            <a:r>
              <a:rPr lang="en-US" altLang="ko-KR" b="1" dirty="0" err="1">
                <a:solidFill>
                  <a:srgbClr val="FF0000"/>
                </a:solidFill>
              </a:rPr>
              <a:t>hwpx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docm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xlsm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pptm</a:t>
            </a:r>
            <a:r>
              <a:rPr lang="ko-KR" altLang="en-US" b="1" dirty="0">
                <a:solidFill>
                  <a:srgbClr val="FF0000"/>
                </a:solidFill>
              </a:rPr>
              <a:t> 등</a:t>
            </a:r>
            <a:r>
              <a:rPr lang="en-US" altLang="ko-KR" b="1" dirty="0">
                <a:solidFill>
                  <a:srgbClr val="FF0000"/>
                </a:solidFill>
              </a:rPr>
              <a:t>..</a:t>
            </a:r>
            <a:endParaRPr lang="ko-KR" altLang="en-US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문서 간의 호환성 및 표준을 준수하기 위해 </a:t>
            </a:r>
            <a:r>
              <a:rPr lang="en-US" altLang="ko-KR" dirty="0"/>
              <a:t>XML </a:t>
            </a:r>
            <a:r>
              <a:rPr lang="ko-KR" altLang="en-US" dirty="0"/>
              <a:t>형태로 구조를 변경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92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8" name="Picture 2" descr="https://t1.daumcdn.net/cfile/tistory/242ECB4455C757A90A">
            <a:extLst>
              <a:ext uri="{FF2B5EF4-FFF2-40B4-BE49-F238E27FC236}">
                <a16:creationId xmlns:a16="http://schemas.microsoft.com/office/drawing/2014/main" id="{0C23EF0A-C134-46AC-9D16-514422A5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4"/>
          <a:stretch/>
        </p:blipFill>
        <p:spPr bwMode="auto">
          <a:xfrm>
            <a:off x="3332229" y="3329185"/>
            <a:ext cx="5468365" cy="26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351587-407A-410C-9DFD-CF8ADFF16326}"/>
              </a:ext>
            </a:extLst>
          </p:cNvPr>
          <p:cNvSpPr/>
          <p:nvPr/>
        </p:nvSpPr>
        <p:spPr>
          <a:xfrm>
            <a:off x="5237003" y="3428091"/>
            <a:ext cx="1143000" cy="232116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729EE8-E198-43FF-AE9E-B78290B3726B}"/>
              </a:ext>
            </a:extLst>
          </p:cNvPr>
          <p:cNvSpPr/>
          <p:nvPr/>
        </p:nvSpPr>
        <p:spPr>
          <a:xfrm>
            <a:off x="7584549" y="3428091"/>
            <a:ext cx="1301262" cy="232116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marL="69750">
              <a:lnSpc>
                <a:spcPts val="2500"/>
              </a:lnSpc>
              <a:buClr>
                <a:srgbClr val="005EA4"/>
              </a:buClr>
            </a:pP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7557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OLE</a:t>
            </a:r>
            <a:r>
              <a:rPr lang="ko-KR" altLang="en-US" b="1" dirty="0"/>
              <a:t>와 </a:t>
            </a:r>
            <a:r>
              <a:rPr lang="en-US" altLang="ko-KR" b="1" dirty="0"/>
              <a:t>OOXML </a:t>
            </a:r>
            <a:r>
              <a:rPr lang="ko-KR" altLang="en-US" b="1" dirty="0"/>
              <a:t>구조 비교</a:t>
            </a:r>
          </a:p>
          <a:p>
            <a:pPr lvl="1"/>
            <a:r>
              <a:rPr lang="ko-KR" altLang="en-US" dirty="0"/>
              <a:t>국제 표준에 맞춰 호환성을 높임</a:t>
            </a:r>
          </a:p>
          <a:p>
            <a:pPr lvl="1"/>
            <a:r>
              <a:rPr lang="ko-KR" altLang="en-US" dirty="0"/>
              <a:t>텍스트 형식으로 별도의 도구가 필요 없음</a:t>
            </a:r>
          </a:p>
          <a:p>
            <a:pPr lvl="1"/>
            <a:r>
              <a:rPr lang="ko-KR" altLang="en-US" dirty="0"/>
              <a:t>데이터 확장에 용이함</a:t>
            </a:r>
          </a:p>
          <a:p>
            <a:pPr lvl="1"/>
            <a:r>
              <a:rPr lang="en-US" altLang="ko-KR" dirty="0"/>
              <a:t>ZIP </a:t>
            </a:r>
            <a:r>
              <a:rPr lang="ko-KR" altLang="en-US" dirty="0"/>
              <a:t>압축 사용으로 문서의 용량 감소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93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AC2A1C-2C32-454D-9770-9002B3555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89412"/>
              </p:ext>
            </p:extLst>
          </p:nvPr>
        </p:nvGraphicFramePr>
        <p:xfrm>
          <a:off x="2315308" y="3779995"/>
          <a:ext cx="7561385" cy="22725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0443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3020471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  <a:gridCol w="3020471">
                  <a:extLst>
                    <a:ext uri="{9D8B030D-6E8A-4147-A177-3AD203B41FA5}">
                      <a16:colId xmlns:a16="http://schemas.microsoft.com/office/drawing/2014/main" val="1263249637"/>
                    </a:ext>
                  </a:extLst>
                </a:gridCol>
              </a:tblGrid>
              <a:tr h="32465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000" b="0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OLE </a:t>
                      </a:r>
                      <a:r>
                        <a:rPr lang="ko-KR" altLang="en-US" sz="10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문서 구조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XML </a:t>
                      </a:r>
                      <a:r>
                        <a:rPr lang="ko-KR" altLang="en-US" sz="100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문서 구조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호환성 및 표준 준수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Microsoft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자체 표준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타 시스템과 호환 어려움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국제 표준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플랫폼 및 응용 프로그램 간 호환성 높음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 접근성 및 투명성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바이너리 형식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 확인 및 수정 어려움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텍스트 형식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 구조와 내용을 쉽게 파악 가능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유연성과 확장성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추가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변경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삭제 어려움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계층적 구조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태그 사용으로 데이터 확장 용이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 보안 및 무결성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세밀한 보안 조치 적용 어려움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개별 요소마다 디지털 서명 가능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무결성 강화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74544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압축 및 성능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압축 효율 낮음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ZIP </a:t>
                      </a:r>
                      <a:r>
                        <a:rPr lang="ko-KR" altLang="en-US" sz="9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압축 사용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문서 크기 축소 및 성능 향상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  <a:tr h="32465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국제화 및 지역화 지원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국제화 지원 제한적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다국어 지원 용이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다양한 언어와 지역 설정 처리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1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381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OLE</a:t>
            </a:r>
            <a:r>
              <a:rPr lang="ko-KR" altLang="en-US" b="1" dirty="0"/>
              <a:t>와 </a:t>
            </a:r>
            <a:r>
              <a:rPr lang="en-US" altLang="ko-KR" b="1" dirty="0"/>
              <a:t>OOXML </a:t>
            </a:r>
            <a:r>
              <a:rPr lang="ko-KR" altLang="en-US" b="1" dirty="0"/>
              <a:t>구조 비교</a:t>
            </a:r>
          </a:p>
          <a:p>
            <a:pPr lvl="1"/>
            <a:r>
              <a:rPr lang="ko-KR" altLang="en-US" dirty="0"/>
              <a:t>구조를 확인하기 위해 도구가 필요없이 내부를 확인할 수 있음</a:t>
            </a:r>
          </a:p>
          <a:p>
            <a:pPr lvl="1"/>
            <a:r>
              <a:rPr lang="ko-KR" altLang="en-US" dirty="0"/>
              <a:t>기능적 요소들이 </a:t>
            </a:r>
            <a:r>
              <a:rPr lang="en-US" altLang="ko-KR" dirty="0"/>
              <a:t>stream </a:t>
            </a:r>
            <a:r>
              <a:rPr lang="ko-KR" altLang="en-US" dirty="0"/>
              <a:t>형식인 반면</a:t>
            </a:r>
            <a:r>
              <a:rPr lang="en-US" altLang="ko-KR" dirty="0"/>
              <a:t>, </a:t>
            </a:r>
            <a:r>
              <a:rPr lang="ko-KR" altLang="en-US" dirty="0"/>
              <a:t>요소들이 직접적으로 포함되어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94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588D22-6796-4EBE-8ED6-6BEE36ED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45" y="3091691"/>
            <a:ext cx="5066170" cy="31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wpx3">
            <a:extLst>
              <a:ext uri="{FF2B5EF4-FFF2-40B4-BE49-F238E27FC236}">
                <a16:creationId xmlns:a16="http://schemas.microsoft.com/office/drawing/2014/main" id="{D988E72E-32A5-481D-A2DC-AFADA7FF4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11398" r="3827" b="8513"/>
          <a:stretch/>
        </p:blipFill>
        <p:spPr bwMode="auto">
          <a:xfrm>
            <a:off x="1939573" y="2988144"/>
            <a:ext cx="2922377" cy="111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wpx4">
            <a:extLst>
              <a:ext uri="{FF2B5EF4-FFF2-40B4-BE49-F238E27FC236}">
                <a16:creationId xmlns:a16="http://schemas.microsoft.com/office/drawing/2014/main" id="{3C957A34-8511-43FF-B5B0-170F0343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73" y="4270931"/>
            <a:ext cx="2922375" cy="19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853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OLE</a:t>
            </a:r>
            <a:r>
              <a:rPr lang="ko-KR" altLang="en-US" b="1" dirty="0"/>
              <a:t>와 </a:t>
            </a:r>
            <a:r>
              <a:rPr lang="en-US" altLang="ko-KR" b="1" dirty="0"/>
              <a:t>OOXML </a:t>
            </a:r>
            <a:r>
              <a:rPr lang="ko-KR" altLang="en-US" b="1" dirty="0"/>
              <a:t>구조 비교</a:t>
            </a:r>
          </a:p>
          <a:p>
            <a:pPr lvl="1"/>
            <a:r>
              <a:rPr lang="ko-KR" altLang="en-US" dirty="0"/>
              <a:t>바이너리의 압축 형태에 비해 </a:t>
            </a:r>
            <a:r>
              <a:rPr lang="en-US" altLang="ko-KR" dirty="0"/>
              <a:t>ZIP </a:t>
            </a:r>
            <a:r>
              <a:rPr lang="ko-KR" altLang="en-US" dirty="0"/>
              <a:t>파일의 압축 형태로 파일의 크기가 작음</a:t>
            </a:r>
          </a:p>
          <a:p>
            <a:pPr lvl="1"/>
            <a:r>
              <a:rPr lang="ko-KR" altLang="en-US" dirty="0"/>
              <a:t>표준 형식의 </a:t>
            </a:r>
            <a:r>
              <a:rPr lang="en-US" altLang="ko-KR" dirty="0"/>
              <a:t>XML</a:t>
            </a:r>
            <a:r>
              <a:rPr lang="ko-KR" altLang="en-US" dirty="0"/>
              <a:t>로 텍스트 구성되어 직관으로 구성을 확인할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95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10" name="Picture 2" descr="https://blog.fileformat.com/ko/word-processing/doc-vs-docx/images/image-1024x101.png#center">
            <a:extLst>
              <a:ext uri="{FF2B5EF4-FFF2-40B4-BE49-F238E27FC236}">
                <a16:creationId xmlns:a16="http://schemas.microsoft.com/office/drawing/2014/main" id="{B3F49874-6F02-4CA6-9270-3994D9EE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49" y="3898730"/>
            <a:ext cx="3746582" cy="802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EFDF66-D66D-4914-B5E0-A7837CCFD838}"/>
              </a:ext>
            </a:extLst>
          </p:cNvPr>
          <p:cNvSpPr txBox="1"/>
          <p:nvPr/>
        </p:nvSpPr>
        <p:spPr>
          <a:xfrm>
            <a:off x="1891749" y="5119876"/>
            <a:ext cx="3746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크기 비교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7AD3AA-2B37-40BB-BB01-497939CA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2"/>
          <a:stretch/>
        </p:blipFill>
        <p:spPr>
          <a:xfrm>
            <a:off x="5694813" y="3655344"/>
            <a:ext cx="4618250" cy="1289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1D8104-94B3-4966-866D-C84336D53F42}"/>
              </a:ext>
            </a:extLst>
          </p:cNvPr>
          <p:cNvSpPr txBox="1"/>
          <p:nvPr/>
        </p:nvSpPr>
        <p:spPr>
          <a:xfrm>
            <a:off x="5694813" y="5144414"/>
            <a:ext cx="461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XML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텍스트 형식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795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OOXML </a:t>
            </a:r>
            <a:r>
              <a:rPr lang="ko-KR" altLang="en-US" b="1" dirty="0"/>
              <a:t>문서의 구조</a:t>
            </a:r>
            <a:r>
              <a:rPr lang="en-US" altLang="ko-KR" b="1" dirty="0"/>
              <a:t>(MS Office)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96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581FDA-8FC5-4063-91E2-C5596D58A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66818"/>
              </p:ext>
            </p:extLst>
          </p:nvPr>
        </p:nvGraphicFramePr>
        <p:xfrm>
          <a:off x="3800625" y="2587230"/>
          <a:ext cx="6584758" cy="3377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705959">
                  <a:extLst>
                    <a:ext uri="{9D8B030D-6E8A-4147-A177-3AD203B41FA5}">
                      <a16:colId xmlns:a16="http://schemas.microsoft.com/office/drawing/2014/main" val="942424430"/>
                    </a:ext>
                  </a:extLst>
                </a:gridCol>
                <a:gridCol w="4878799">
                  <a:extLst>
                    <a:ext uri="{9D8B030D-6E8A-4147-A177-3AD203B41FA5}">
                      <a16:colId xmlns:a16="http://schemas.microsoft.com/office/drawing/2014/main" val="2040848916"/>
                    </a:ext>
                  </a:extLst>
                </a:gridCol>
              </a:tblGrid>
              <a:tr h="4221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파일명 </a:t>
                      </a:r>
                      <a:r>
                        <a:rPr lang="en-US" altLang="ko-KR" sz="1000" b="1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sz="1000" b="1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MS Office)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  <a:endParaRPr lang="en-US" sz="1000" b="1" kern="1200" dirty="0">
                        <a:solidFill>
                          <a:srgbClr val="FFFF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1081" marR="31081" marT="15540" marB="155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37307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[Content_Types].xml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 내 파일의 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MIME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 정보를 기술</a:t>
                      </a:r>
                      <a:endParaRPr lang="en-US" altLang="ko-KR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63447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docProps</a:t>
                      </a:r>
                      <a:r>
                        <a:rPr lang="en-US" sz="900" b="1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/core.xml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메타데이터를 포함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키워드 등 정보가 포함</a:t>
                      </a:r>
                      <a:endParaRPr lang="en-US" altLang="ko-KR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787473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word/document.xml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본문 내용을 포함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단락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목록 등의 구조를 기술</a:t>
                      </a:r>
                      <a:endParaRPr lang="en-US" altLang="ko-KR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24010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word/styles.xml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문서에서 사용되는 스타일 정보를 포함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글꼴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색상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단락 서식 등 스타일 정의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679417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word/settings.xml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 설정 정보를 포함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뷰 옵션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인쇄 설정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언어 설정 등 사용자 설정 값을 저장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430187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rels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/.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rels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패키지 내 다른 파일 간의 관계를 정의</a:t>
                      </a:r>
                      <a:endParaRPr lang="en-US" altLang="ko-KR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799306"/>
                  </a:ext>
                </a:extLst>
              </a:tr>
              <a:tr h="4221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word/_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rels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document.xml.rels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081" marR="31081" marT="15540" marB="1554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 내 다른 파일 간의 관계를 정의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하이퍼링크 등 외부 리소스 참조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2455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1500A21-EDAF-43A7-BDD8-101C414F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81" y="2162188"/>
            <a:ext cx="1708329" cy="40206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A31CAB-AE03-4CA1-AC7B-3772009443C7}"/>
              </a:ext>
            </a:extLst>
          </p:cNvPr>
          <p:cNvSpPr/>
          <p:nvPr/>
        </p:nvSpPr>
        <p:spPr>
          <a:xfrm>
            <a:off x="1806617" y="3248025"/>
            <a:ext cx="1717792" cy="25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433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악성코드의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OLE</a:t>
            </a:r>
            <a:r>
              <a:rPr lang="ko-KR" altLang="en-US" b="1" dirty="0"/>
              <a:t>와 </a:t>
            </a:r>
            <a:r>
              <a:rPr lang="en-US" altLang="ko-KR" b="1" dirty="0"/>
              <a:t>OOXML</a:t>
            </a:r>
            <a:r>
              <a:rPr lang="ko-KR" altLang="en-US" b="1" dirty="0"/>
              <a:t>의 악성행위 비교</a:t>
            </a:r>
            <a:endParaRPr lang="en-US" altLang="ko-KR" b="1" dirty="0"/>
          </a:p>
          <a:p>
            <a:pPr lvl="1"/>
            <a:r>
              <a:rPr lang="en-US" altLang="ko-KR" dirty="0"/>
              <a:t>Office </a:t>
            </a:r>
            <a:r>
              <a:rPr lang="ko-KR" altLang="en-US" dirty="0"/>
              <a:t>문서 악성코드 </a:t>
            </a:r>
            <a:r>
              <a:rPr lang="en-US" altLang="ko-KR" dirty="0"/>
              <a:t>– VBA </a:t>
            </a:r>
            <a:r>
              <a:rPr lang="ko-KR" altLang="en-US" dirty="0"/>
              <a:t>매크로 </a:t>
            </a:r>
            <a:r>
              <a:rPr lang="en-US" altLang="ko-KR" dirty="0"/>
              <a:t>( O )</a:t>
            </a:r>
          </a:p>
          <a:p>
            <a:pPr lvl="1"/>
            <a:r>
              <a:rPr lang="en-US" altLang="ko-KR" dirty="0"/>
              <a:t>Office – File</a:t>
            </a:r>
            <a:r>
              <a:rPr lang="ko-KR" altLang="en-US" dirty="0"/>
              <a:t> </a:t>
            </a:r>
            <a:r>
              <a:rPr lang="en-US" altLang="ko-KR" dirty="0"/>
              <a:t>Embedded, OLE </a:t>
            </a:r>
            <a:r>
              <a:rPr lang="ko-KR" altLang="en-US" dirty="0"/>
              <a:t>삽입 </a:t>
            </a:r>
            <a:r>
              <a:rPr lang="en-US" altLang="ko-KR" dirty="0"/>
              <a:t>( 0 )</a:t>
            </a:r>
          </a:p>
          <a:p>
            <a:pPr lvl="1"/>
            <a:r>
              <a:rPr lang="en-US" altLang="ko-KR" dirty="0"/>
              <a:t>XML Template Injection (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</a:p>
          <a:p>
            <a:endParaRPr lang="ko-KR" altLang="en-US" b="1" dirty="0"/>
          </a:p>
          <a:p>
            <a:endParaRPr lang="ko-KR" altLang="en-US" b="1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97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EDFF0E-B71A-41F3-BF35-7A99BDBBA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371543"/>
              </p:ext>
            </p:extLst>
          </p:nvPr>
        </p:nvGraphicFramePr>
        <p:xfrm>
          <a:off x="3138995" y="4391025"/>
          <a:ext cx="5914011" cy="13178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1337">
                  <a:extLst>
                    <a:ext uri="{9D8B030D-6E8A-4147-A177-3AD203B41FA5}">
                      <a16:colId xmlns:a16="http://schemas.microsoft.com/office/drawing/2014/main" val="1755833037"/>
                    </a:ext>
                  </a:extLst>
                </a:gridCol>
                <a:gridCol w="1971337">
                  <a:extLst>
                    <a:ext uri="{9D8B030D-6E8A-4147-A177-3AD203B41FA5}">
                      <a16:colId xmlns:a16="http://schemas.microsoft.com/office/drawing/2014/main" val="3014047709"/>
                    </a:ext>
                  </a:extLst>
                </a:gridCol>
                <a:gridCol w="1971337">
                  <a:extLst>
                    <a:ext uri="{9D8B030D-6E8A-4147-A177-3AD203B41FA5}">
                      <a16:colId xmlns:a16="http://schemas.microsoft.com/office/drawing/2014/main" val="1263249637"/>
                    </a:ext>
                  </a:extLst>
                </a:gridCol>
              </a:tblGrid>
              <a:tr h="26357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악성 기능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OLE </a:t>
                      </a:r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형식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OOXML </a:t>
                      </a:r>
                      <a:r>
                        <a:rPr lang="ko-KR" altLang="en-US" sz="1050" b="0" kern="1200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형식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42919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VBA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61028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File Embedded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45819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OLE</a:t>
                      </a: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40063"/>
                  </a:ext>
                </a:extLst>
              </a:tr>
              <a:tr h="263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Template Injection</a:t>
                      </a:r>
                      <a:endParaRPr lang="ko-KR" altLang="en-US" sz="1000" b="1" kern="120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849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ko-KR" altLang="en-US" dirty="0"/>
              <a:t>동작 행위 </a:t>
            </a:r>
            <a:r>
              <a:rPr lang="en-US" altLang="ko-KR" dirty="0"/>
              <a:t>: </a:t>
            </a:r>
            <a:r>
              <a:rPr lang="en-US" altLang="ko-KR" dirty="0" err="1"/>
              <a:t>Lockbit</a:t>
            </a:r>
            <a:r>
              <a:rPr lang="ko-KR" altLang="en-US" dirty="0"/>
              <a:t> </a:t>
            </a:r>
            <a:r>
              <a:rPr lang="ko-KR" altLang="en-US" dirty="0" err="1"/>
              <a:t>랜섬웨어</a:t>
            </a:r>
            <a:r>
              <a:rPr lang="ko-KR" altLang="en-US" dirty="0"/>
              <a:t> 다운로드 및 실행하여 </a:t>
            </a:r>
            <a:r>
              <a:rPr lang="en-US" altLang="ko-KR" dirty="0"/>
              <a:t>PC</a:t>
            </a:r>
            <a:r>
              <a:rPr lang="ko-KR" altLang="en-US" dirty="0"/>
              <a:t>의 파일을 암호화</a:t>
            </a:r>
            <a:endParaRPr lang="en-US" altLang="ko-KR" dirty="0"/>
          </a:p>
          <a:p>
            <a:pPr lvl="1"/>
            <a:r>
              <a:rPr lang="ko-KR" altLang="en-US" dirty="0"/>
              <a:t>파일명 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ooxml_sample_1\1_sample</a:t>
            </a:r>
          </a:p>
          <a:p>
            <a:pPr lvl="2"/>
            <a:r>
              <a:rPr lang="en-US" altLang="ko-KR" dirty="0"/>
              <a:t>ooxml_sample_1\2_sample</a:t>
            </a:r>
          </a:p>
          <a:p>
            <a:pPr lvl="2"/>
            <a:r>
              <a:rPr lang="en-US" altLang="ko-KR" dirty="0"/>
              <a:t>ooxml_sample_1\3_sample</a:t>
            </a:r>
          </a:p>
          <a:p>
            <a:pPr lvl="1"/>
            <a:r>
              <a:rPr lang="en-US" altLang="ko-KR" dirty="0"/>
              <a:t>HASH : </a:t>
            </a:r>
          </a:p>
          <a:p>
            <a:pPr lvl="2"/>
            <a:r>
              <a:rPr lang="en-US" altLang="ko-KR" dirty="0"/>
              <a:t>244e475d884c455bb1fbad1a4294f21c</a:t>
            </a:r>
          </a:p>
          <a:p>
            <a:pPr lvl="2"/>
            <a:r>
              <a:rPr lang="en-US" altLang="ko-KR" dirty="0"/>
              <a:t>f2a9bc0e23f6ad044cb7c835826fa8fe</a:t>
            </a:r>
          </a:p>
          <a:p>
            <a:pPr lvl="2"/>
            <a:r>
              <a:rPr lang="en-US" altLang="ko-KR" dirty="0"/>
              <a:t>bcf0e5d50839268ab93d1210cf08fa37</a:t>
            </a:r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: D:\ISEC_2024\malware\OOXML\ooxml_sample_1\</a:t>
            </a:r>
          </a:p>
          <a:p>
            <a:pPr lvl="1"/>
            <a:r>
              <a:rPr lang="ko-KR" altLang="en-US" dirty="0"/>
              <a:t>분석 도구 </a:t>
            </a:r>
            <a:r>
              <a:rPr lang="en-US" altLang="ko-KR" dirty="0"/>
              <a:t>: </a:t>
            </a:r>
            <a:r>
              <a:rPr lang="en-US" altLang="ko-KR" dirty="0" err="1"/>
              <a:t>oleid</a:t>
            </a:r>
            <a:r>
              <a:rPr lang="en-US" altLang="ko-KR" dirty="0"/>
              <a:t>, </a:t>
            </a:r>
            <a:r>
              <a:rPr lang="en-US" altLang="ko-KR" dirty="0" err="1"/>
              <a:t>olevba</a:t>
            </a:r>
            <a:r>
              <a:rPr lang="en-US" altLang="ko-KR" dirty="0"/>
              <a:t>, </a:t>
            </a:r>
            <a:r>
              <a:rPr lang="en-US" altLang="ko-KR" dirty="0" err="1"/>
              <a:t>cyberchef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98</a:t>
            </a:fld>
            <a:r>
              <a:rPr lang="en-US" altLang="ko-KR" dirty="0"/>
              <a:t>/145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93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5AE796-96DD-4553-8CF1-B68F1B1D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OOXML </a:t>
            </a:r>
            <a:r>
              <a:rPr lang="ko-KR" altLang="en-US" noProof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악성코드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7D4A-CED5-45A5-8FAE-A4DC2DC43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실습</a:t>
            </a:r>
            <a:r>
              <a:rPr lang="en-US" altLang="ko-KR" b="1" dirty="0"/>
              <a:t>) OOXML </a:t>
            </a:r>
            <a:r>
              <a:rPr lang="ko-KR" altLang="en-US" b="1" dirty="0"/>
              <a:t>유형 악성코드 샘플 위협인자 식별</a:t>
            </a:r>
          </a:p>
          <a:p>
            <a:pPr lvl="1"/>
            <a:r>
              <a:rPr lang="ko-KR" altLang="en-US" dirty="0"/>
              <a:t>악성 </a:t>
            </a:r>
            <a:r>
              <a:rPr lang="en-US" altLang="ko-KR" dirty="0"/>
              <a:t>OOXML </a:t>
            </a:r>
            <a:r>
              <a:rPr lang="ko-KR" altLang="en-US" dirty="0"/>
              <a:t>분석 샘플 </a:t>
            </a:r>
            <a:r>
              <a:rPr lang="en-US" altLang="ko-KR" dirty="0"/>
              <a:t>1 (Template Injection + VBA)</a:t>
            </a:r>
          </a:p>
          <a:p>
            <a:pPr lvl="2"/>
            <a:r>
              <a:rPr lang="en-US" altLang="ko-KR" dirty="0"/>
              <a:t>oledump.py ee02e5051243512ec5a1839afc6b304b55fb7f14ad43ae84d53eb315c9674103</a:t>
            </a:r>
          </a:p>
          <a:p>
            <a:pPr lvl="2"/>
            <a:r>
              <a:rPr lang="en-US" altLang="ko-KR" dirty="0" err="1"/>
              <a:t>xxd</a:t>
            </a:r>
            <a:r>
              <a:rPr lang="en-US" altLang="ko-KR" dirty="0"/>
              <a:t> –l 100 ee02e5051243512ec5a1839afc6b304b55fb7f14ad43ae84d53eb315c9674103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68F59B-C86A-4FF0-9373-11354A2E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</a:t>
            </a:r>
            <a:r>
              <a:rPr lang="ko-KR" altLang="en-US" dirty="0"/>
              <a:t> </a:t>
            </a:r>
            <a:r>
              <a:rPr lang="en-US" altLang="ko-KR" dirty="0"/>
              <a:t>OOXML</a:t>
            </a:r>
            <a:r>
              <a:rPr lang="ko-KR" altLang="en-US" dirty="0"/>
              <a:t> 문서 구조 및 악성코드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F94661-B0FA-4390-970E-D9744DB3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24D2-905D-4DB2-A111-42D7BB3C96AB}" type="slidenum">
              <a:rPr lang="ko-KR" altLang="en-US" smtClean="0"/>
              <a:pPr/>
              <a:t>99</a:t>
            </a:fld>
            <a:r>
              <a:rPr lang="en-US" altLang="ko-KR" dirty="0"/>
              <a:t>/145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3E7CB-60B7-453A-8C9F-888BB4A3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1" y="4561711"/>
            <a:ext cx="5868219" cy="1543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84C8CB-AE3C-41C8-BDEF-DA92CADF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9" y="4073431"/>
            <a:ext cx="8572500" cy="2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4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25759</TotalTime>
  <Words>9156</Words>
  <Application>Microsoft Office PowerPoint</Application>
  <PresentationFormat>와이드스크린</PresentationFormat>
  <Paragraphs>1402</Paragraphs>
  <Slides>162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9" baseType="lpstr">
      <vt:lpstr>KoPubWorld돋움체 Bold</vt:lpstr>
      <vt:lpstr>KoPub돋움체 Medium</vt:lpstr>
      <vt:lpstr>KoPub돋움체_Pro Medium</vt:lpstr>
      <vt:lpstr>Calibri</vt:lpstr>
      <vt:lpstr>나눔스퀘어</vt:lpstr>
      <vt:lpstr>굴림</vt:lpstr>
      <vt:lpstr>Arial Unicode MS</vt:lpstr>
      <vt:lpstr>Arial</vt:lpstr>
      <vt:lpstr>맑은 고딕</vt:lpstr>
      <vt:lpstr>Calibri Light</vt:lpstr>
      <vt:lpstr>JetBrains Mono</vt:lpstr>
      <vt:lpstr>Wingdings</vt:lpstr>
      <vt:lpstr>나눔스퀘어 Bold</vt:lpstr>
      <vt:lpstr>나눔바른고딕</vt:lpstr>
      <vt:lpstr>Bauhaus 93</vt:lpstr>
      <vt:lpstr>나눔스퀘어_ac ExtraBold</vt:lpstr>
      <vt:lpstr>Office 테마</vt:lpstr>
      <vt:lpstr>PowerPoint 프레젠테이션</vt:lpstr>
      <vt:lpstr>소개</vt:lpstr>
      <vt:lpstr>소개</vt:lpstr>
      <vt:lpstr>학습목표</vt:lpstr>
      <vt:lpstr>목차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I.문서형 악성코드 개요</vt:lpstr>
      <vt:lpstr>II. 유형별 문서형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PDF 문서 구조 및 악성코드 분석</vt:lpstr>
      <vt:lpstr>II. 유형별 문서형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OLE 문서 구조 및 악성코드 분석</vt:lpstr>
      <vt:lpstr>II. 유형별 문서형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II. OOXML 문서 구조 및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III. 한글 문서형 악성코드 분석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IV. 소프트웨어 취약점 문서형 악성코드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csrc</dc:creator>
  <cp:lastModifiedBy>csrc</cp:lastModifiedBy>
  <cp:revision>518</cp:revision>
  <dcterms:created xsi:type="dcterms:W3CDTF">2024-07-02T11:29:27Z</dcterms:created>
  <dcterms:modified xsi:type="dcterms:W3CDTF">2024-09-23T16:53:21Z</dcterms:modified>
</cp:coreProperties>
</file>